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4a" ContentType="audio/unknown"/>
  <Override PartName="/ppt/media/media2.m4a" ContentType="audio/unknown"/>
  <Override PartName="/ppt/media/media3.m4a" ContentType="audio/unknown"/>
  <Override PartName="/ppt/media/media4.m4a" ContentType="audio/unknown"/>
  <Override PartName="/ppt/media/media5.m4a" ContentType="audio/unknown"/>
  <Override PartName="/ppt/media/media6.m4a" ContentType="audio/unknown"/>
  <Override PartName="/ppt/media/media7.m4a" ContentType="audio/unknown"/>
  <Override PartName="/ppt/media/media8.m4a" ContentType="audio/unknown"/>
  <Override PartName="/ppt/media/media9.m4a" ContentType="audio/unknown"/>
  <Override PartName="/ppt/media/media10.m4a" ContentType="audio/unknown"/>
  <Override PartName="/ppt/media/media11.m4a" ContentType="audio/unknown"/>
  <Override PartName="/ppt/media/media12.m4a" ContentType="audio/unknown"/>
  <Override PartName="/ppt/media/media13.m4a" ContentType="audio/unknown"/>
  <Override PartName="/ppt/media/media14.m4a" ContentType="audio/unknown"/>
  <Override PartName="/ppt/media/media15.m4a" ContentType="audio/unknown"/>
  <Override PartName="/ppt/media/media16.m4a" ContentType="audio/unknown"/>
  <Override PartName="/ppt/media/media17.m4a" ContentType="audio/unknown"/>
  <Override PartName="/ppt/media/media18.m4a" ContentType="audio/unknown"/>
  <Override PartName="/ppt/media/media19.m4a" ContentType="audio/unknown"/>
  <Override PartName="/ppt/media/media20.m4a" ContentType="audio/unknown"/>
  <Override PartName="/ppt/media/media21.m4a" ContentType="audio/unknown"/>
  <Override PartName="/ppt/media/media22.m4a" ContentType="audio/unknown"/>
  <Override PartName="/ppt/media/media23.m4a" ContentType="audio/unknown"/>
  <Override PartName="/ppt/media/media24.m4a" ContentType="audio/unknown"/>
  <Override PartName="/ppt/media/media25.m4a" ContentType="audio/unknown"/>
  <Override PartName="/ppt/media/media26.m4a" ContentType="audio/unknown"/>
  <Override PartName="/ppt/media/media27.m4a" ContentType="audio/unknown"/>
  <Override PartName="/ppt/media/media28.m4a" ContentType="audio/unknown"/>
  <Override PartName="/ppt/media/media29.m4a" ContentType="audio/unknown"/>
  <Override PartName="/ppt/media/media30.m4a" ContentType="audio/unknown"/>
  <Override PartName="/ppt/media/media31.m4a" ContentType="audio/unknown"/>
  <Override PartName="/ppt/media/media32.m4a" ContentType="audio/unknown"/>
  <Override PartName="/ppt/media/media33.m4a" ContentType="audio/unknown"/>
  <Override PartName="/ppt/media/media34.m4a" ContentType="audio/unknown"/>
  <Override PartName="/ppt/media/media35.m4a" ContentType="audio/unknown"/>
  <Override PartName="/ppt/media/media36.m4a" ContentType="audio/unknown"/>
  <Override PartName="/ppt/media/media37.m4a" ContentType="audio/unknown"/>
  <Override PartName="/ppt/media/media38.m4a" ContentType="audio/unknown"/>
  <Override PartName="/ppt/media/media39.m4a" ContentType="audio/unknown"/>
  <Override PartName="/ppt/media/media40.m4a" ContentType="audio/unknown"/>
  <Override PartName="/ppt/media/media41.m4a" ContentType="audio/unknown"/>
  <Override PartName="/ppt/media/media42.m4a" ContentType="audio/unknown"/>
  <Override PartName="/ppt/media/media43.m4a" ContentType="audio/unknown"/>
  <Override PartName="/ppt/media/media44.m4a" ContentType="audio/unknown"/>
  <Override PartName="/ppt/media/media45.m4a" ContentType="audio/unknown"/>
  <Override PartName="/ppt/media/media46.m4a" ContentType="audio/unknown"/>
  <Override PartName="/ppt/media/media47.m4a" ContentType="audio/unknown"/>
  <Override PartName="/ppt/media/media48.m4a" ContentType="audio/unknown"/>
  <Override PartName="/ppt/media/media49.m4a" ContentType="audio/unknown"/>
  <Override PartName="/ppt/media/media50.m4a" ContentType="audi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3" Type="http://schemas.microsoft.com/office/2007/relationships/media" Target="../media/media1.m4a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3.tif"/><Relationship Id="rId4" Type="http://schemas.openxmlformats.org/officeDocument/2006/relationships/audio" Target="../media/media10.m4a"/><Relationship Id="rId5" Type="http://schemas.microsoft.com/office/2007/relationships/media" Target="../media/media10.m4a"/><Relationship Id="rId6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audio" Target="../media/media11.m4a"/><Relationship Id="rId4" Type="http://schemas.microsoft.com/office/2007/relationships/media" Target="../media/media11.m4a"/><Relationship Id="rId5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3" Type="http://schemas.microsoft.com/office/2007/relationships/media" Target="../media/media12.m4a"/><Relationship Id="rId4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3" Type="http://schemas.microsoft.com/office/2007/relationships/media" Target="../media/media13.m4a"/><Relationship Id="rId4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3.png"/><Relationship Id="rId4" Type="http://schemas.openxmlformats.org/officeDocument/2006/relationships/audio" Target="../media/media14.m4a"/><Relationship Id="rId5" Type="http://schemas.microsoft.com/office/2007/relationships/media" Target="../media/media14.m4a"/><Relationship Id="rId6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Relationship Id="rId3" Type="http://schemas.openxmlformats.org/officeDocument/2006/relationships/audio" Target="../media/media15.m4a"/><Relationship Id="rId4" Type="http://schemas.microsoft.com/office/2007/relationships/media" Target="../media/media15.m4a"/><Relationship Id="rId5" Type="http://schemas.openxmlformats.org/officeDocument/2006/relationships/image" Target="../media/image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Relationship Id="rId3" Type="http://schemas.openxmlformats.org/officeDocument/2006/relationships/audio" Target="../media/media16.m4a"/><Relationship Id="rId4" Type="http://schemas.microsoft.com/office/2007/relationships/media" Target="../media/media16.m4a"/><Relationship Id="rId5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Relationship Id="rId3" Type="http://schemas.openxmlformats.org/officeDocument/2006/relationships/audio" Target="../media/media17.m4a"/><Relationship Id="rId4" Type="http://schemas.microsoft.com/office/2007/relationships/media" Target="../media/media17.m4a"/><Relationship Id="rId5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3" Type="http://schemas.microsoft.com/office/2007/relationships/media" Target="../media/media2.m4a"/><Relationship Id="rId4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Relationship Id="rId3" Type="http://schemas.openxmlformats.org/officeDocument/2006/relationships/audio" Target="../media/media18.m4a"/><Relationship Id="rId4" Type="http://schemas.microsoft.com/office/2007/relationships/media" Target="../media/media18.m4a"/><Relationship Id="rId5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3" Type="http://schemas.microsoft.com/office/2007/relationships/media" Target="../media/media19.m4a"/><Relationship Id="rId4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3" Type="http://schemas.microsoft.com/office/2007/relationships/media" Target="../media/media20.m4a"/><Relationship Id="rId4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Relationship Id="rId3" Type="http://schemas.openxmlformats.org/officeDocument/2006/relationships/image" Target="../media/image10.tif"/><Relationship Id="rId4" Type="http://schemas.openxmlformats.org/officeDocument/2006/relationships/audio" Target="../media/media21.m4a"/><Relationship Id="rId5" Type="http://schemas.microsoft.com/office/2007/relationships/media" Target="../media/media21.m4a"/><Relationship Id="rId6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3" Type="http://schemas.microsoft.com/office/2007/relationships/media" Target="../media/media22.m4a"/><Relationship Id="rId4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audio" Target="../media/media23.m4a"/><Relationship Id="rId3" Type="http://schemas.microsoft.com/office/2007/relationships/media" Target="../media/media23.m4a"/><Relationship Id="rId4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audio" Target="../media/media3.m4a"/><Relationship Id="rId4" Type="http://schemas.microsoft.com/office/2007/relationships/media" Target="../media/media3.m4a"/><Relationship Id="rId5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3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24.m4a"/><Relationship Id="rId3" Type="http://schemas.microsoft.com/office/2007/relationships/media" Target="../media/media24.m4a"/><Relationship Id="rId4" Type="http://schemas.openxmlformats.org/officeDocument/2006/relationships/image" Target="../media/image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audio" Target="../media/media25.m4a"/><Relationship Id="rId3" Type="http://schemas.microsoft.com/office/2007/relationships/media" Target="../media/media25.m4a"/><Relationship Id="rId4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Relationship Id="rId3" Type="http://schemas.openxmlformats.org/officeDocument/2006/relationships/audio" Target="../media/media26.m4a"/><Relationship Id="rId4" Type="http://schemas.microsoft.com/office/2007/relationships/media" Target="../media/media26.m4a"/><Relationship Id="rId5" Type="http://schemas.openxmlformats.org/officeDocument/2006/relationships/image" Target="../media/image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Relationship Id="rId3" Type="http://schemas.openxmlformats.org/officeDocument/2006/relationships/audio" Target="../media/media27.m4a"/><Relationship Id="rId4" Type="http://schemas.microsoft.com/office/2007/relationships/media" Target="../media/media27.m4a"/><Relationship Id="rId5" Type="http://schemas.openxmlformats.org/officeDocument/2006/relationships/image" Target="../media/image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audio" Target="../media/media28.m4a"/><Relationship Id="rId6" Type="http://schemas.microsoft.com/office/2007/relationships/media" Target="../media/media28.m4a"/><Relationship Id="rId7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audio" Target="../media/media29.m4a"/><Relationship Id="rId6" Type="http://schemas.microsoft.com/office/2007/relationships/media" Target="../media/media29.m4a"/><Relationship Id="rId7" Type="http://schemas.openxmlformats.org/officeDocument/2006/relationships/image" Target="../media/image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audio" Target="../media/media30.m4a"/><Relationship Id="rId6" Type="http://schemas.microsoft.com/office/2007/relationships/media" Target="../media/media30.m4a"/><Relationship Id="rId7" Type="http://schemas.openxmlformats.org/officeDocument/2006/relationships/image" Target="../media/image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audio" Target="../media/media31.m4a"/><Relationship Id="rId6" Type="http://schemas.microsoft.com/office/2007/relationships/media" Target="../media/media31.m4a"/><Relationship Id="rId7" Type="http://schemas.openxmlformats.org/officeDocument/2006/relationships/image" Target="../media/image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audio" Target="../media/media4.m4a"/><Relationship Id="rId4" Type="http://schemas.microsoft.com/office/2007/relationships/media" Target="../media/media4.m4a"/><Relationship Id="rId5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audio" Target="../media/media32.m4a"/><Relationship Id="rId3" Type="http://schemas.microsoft.com/office/2007/relationships/media" Target="../media/media32.m4a"/><Relationship Id="rId4" Type="http://schemas.openxmlformats.org/officeDocument/2006/relationships/image" Target="../media/image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str8outtaheap/heapwn/blob/master/malloc/__libc_calloc.c" TargetMode="External"/><Relationship Id="rId3" Type="http://schemas.openxmlformats.org/officeDocument/2006/relationships/audio" Target="../media/media33.m4a"/><Relationship Id="rId4" Type="http://schemas.microsoft.com/office/2007/relationships/media" Target="../media/media33.m4a"/><Relationship Id="rId5" Type="http://schemas.openxmlformats.org/officeDocument/2006/relationships/image" Target="../media/image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str8outtaheap/heapwn/blob/master/malloc/__libc_calloc.c" TargetMode="External"/><Relationship Id="rId3" Type="http://schemas.openxmlformats.org/officeDocument/2006/relationships/audio" Target="../media/media34.m4a"/><Relationship Id="rId4" Type="http://schemas.microsoft.com/office/2007/relationships/media" Target="../media/media34.m4a"/><Relationship Id="rId5" Type="http://schemas.openxmlformats.org/officeDocument/2006/relationships/image" Target="../media/image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audio" Target="../media/media35.m4a"/><Relationship Id="rId3" Type="http://schemas.microsoft.com/office/2007/relationships/media" Target="../media/media35.m4a"/><Relationship Id="rId4" Type="http://schemas.openxmlformats.org/officeDocument/2006/relationships/image" Target="../media/image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audio" Target="../media/media36.m4a"/><Relationship Id="rId4" Type="http://schemas.microsoft.com/office/2007/relationships/media" Target="../media/media36.m4a"/><Relationship Id="rId5" Type="http://schemas.openxmlformats.org/officeDocument/2006/relationships/image" Target="../media/image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audio" Target="../media/media37.m4a"/><Relationship Id="rId5" Type="http://schemas.microsoft.com/office/2007/relationships/media" Target="../media/media37.m4a"/><Relationship Id="rId6" Type="http://schemas.openxmlformats.org/officeDocument/2006/relationships/image" Target="../media/image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audio" Target="../media/media38.m4a"/><Relationship Id="rId4" Type="http://schemas.microsoft.com/office/2007/relationships/media" Target="../media/media38.m4a"/><Relationship Id="rId5" Type="http://schemas.openxmlformats.org/officeDocument/2006/relationships/image" Target="../media/image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audio" Target="../media/media39.m4a"/><Relationship Id="rId5" Type="http://schemas.microsoft.com/office/2007/relationships/media" Target="../media/media39.m4a"/><Relationship Id="rId6" Type="http://schemas.openxmlformats.org/officeDocument/2006/relationships/image" Target="../media/image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Relationship Id="rId4" Type="http://schemas.openxmlformats.org/officeDocument/2006/relationships/audio" Target="../media/media40.m4a"/><Relationship Id="rId5" Type="http://schemas.microsoft.com/office/2007/relationships/media" Target="../media/media40.m4a"/><Relationship Id="rId6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3" Type="http://schemas.microsoft.com/office/2007/relationships/media" Target="../media/media5.m4a"/><Relationship Id="rId4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Relationship Id="rId4" Type="http://schemas.openxmlformats.org/officeDocument/2006/relationships/audio" Target="../media/media41.m4a"/><Relationship Id="rId5" Type="http://schemas.microsoft.com/office/2007/relationships/media" Target="../media/media41.m4a"/><Relationship Id="rId6" Type="http://schemas.openxmlformats.org/officeDocument/2006/relationships/image" Target="../media/image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audio" Target="../media/media42.m4a"/><Relationship Id="rId7" Type="http://schemas.microsoft.com/office/2007/relationships/media" Target="../media/media42.m4a"/><Relationship Id="rId8" Type="http://schemas.openxmlformats.org/officeDocument/2006/relationships/image" Target="../media/image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audio" Target="../media/media43.m4a"/><Relationship Id="rId3" Type="http://schemas.microsoft.com/office/2007/relationships/media" Target="../media/media43.m4a"/><Relationship Id="rId4" Type="http://schemas.openxmlformats.org/officeDocument/2006/relationships/image" Target="../media/image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audio" Target="../media/media44.m4a"/><Relationship Id="rId4" Type="http://schemas.microsoft.com/office/2007/relationships/media" Target="../media/media44.m4a"/><Relationship Id="rId5" Type="http://schemas.openxmlformats.org/officeDocument/2006/relationships/image" Target="../media/image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Relationship Id="rId4" Type="http://schemas.openxmlformats.org/officeDocument/2006/relationships/audio" Target="../media/media45.m4a"/><Relationship Id="rId5" Type="http://schemas.microsoft.com/office/2007/relationships/media" Target="../media/media45.m4a"/><Relationship Id="rId6" Type="http://schemas.openxmlformats.org/officeDocument/2006/relationships/image" Target="../media/image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46.m4a"/><Relationship Id="rId3" Type="http://schemas.microsoft.com/office/2007/relationships/media" Target="../media/media46.m4a"/><Relationship Id="rId4" Type="http://schemas.openxmlformats.org/officeDocument/2006/relationships/image" Target="../media/image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"/><Relationship Id="rId3" Type="http://schemas.openxmlformats.org/officeDocument/2006/relationships/image" Target="../media/image21.tif"/><Relationship Id="rId4" Type="http://schemas.openxmlformats.org/officeDocument/2006/relationships/image" Target="../media/image22.tif"/><Relationship Id="rId5" Type="http://schemas.openxmlformats.org/officeDocument/2006/relationships/audio" Target="../media/media47.m4a"/><Relationship Id="rId6" Type="http://schemas.microsoft.com/office/2007/relationships/media" Target="../media/media47.m4a"/><Relationship Id="rId7" Type="http://schemas.openxmlformats.org/officeDocument/2006/relationships/image" Target="../media/image1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david942j/one_gadget" TargetMode="External"/><Relationship Id="rId3" Type="http://schemas.openxmlformats.org/officeDocument/2006/relationships/audio" Target="../media/media48.m4a"/><Relationship Id="rId4" Type="http://schemas.microsoft.com/office/2007/relationships/media" Target="../media/media48.m4a"/><Relationship Id="rId5" Type="http://schemas.openxmlformats.org/officeDocument/2006/relationships/image" Target="../media/image1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49.m4a"/><Relationship Id="rId3" Type="http://schemas.microsoft.com/office/2007/relationships/media" Target="../media/media49.m4a"/><Relationship Id="rId4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audio" Target="../media/media6.m4a"/><Relationship Id="rId4" Type="http://schemas.microsoft.com/office/2007/relationships/media" Target="../media/media6.m4a"/><Relationship Id="rId5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hama.hatenadiary.jp/entry/2018/06/02/031804" TargetMode="External"/><Relationship Id="rId3" Type="http://schemas.openxmlformats.org/officeDocument/2006/relationships/hyperlink" Target="https://xz.aliyun.com/t/2316" TargetMode="External"/><Relationship Id="rId4" Type="http://schemas.openxmlformats.org/officeDocument/2006/relationships/hyperlink" Target="https://ctf-wiki.github.io/ctf-wiki/pwn/heap/house_of_roman/" TargetMode="External"/><Relationship Id="rId5" Type="http://schemas.openxmlformats.org/officeDocument/2006/relationships/audio" Target="../media/media50.m4a"/><Relationship Id="rId6" Type="http://schemas.microsoft.com/office/2007/relationships/media" Target="../media/media50.m4a"/><Relationship Id="rId7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audio" Target="../media/media7.m4a"/><Relationship Id="rId5" Type="http://schemas.microsoft.com/office/2007/relationships/media" Target="../media/media7.m4a"/><Relationship Id="rId6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3" Type="http://schemas.microsoft.com/office/2007/relationships/media" Target="../media/media8.m4a"/><Relationship Id="rId4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audio" Target="../media/media9.m4a"/><Relationship Id="rId4" Type="http://schemas.microsoft.com/office/2007/relationships/media" Target="../media/media9.m4a"/><Relationship Id="rId5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ouse of Roma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House of Roman</a:t>
            </a:r>
          </a:p>
        </p:txBody>
      </p:sp>
      <p:sp>
        <p:nvSpPr>
          <p:cNvPr id="120" name="Using Unsorted Bin Attack to achieve a leakless RCE on PIE Binaries"/>
          <p:cNvSpPr txBox="1"/>
          <p:nvPr>
            <p:ph type="subTitle" sz="quarter" idx="1"/>
          </p:nvPr>
        </p:nvSpPr>
        <p:spPr>
          <a:xfrm>
            <a:off x="1270000" y="503555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/>
            <a:r>
              <a:t>Using Unsorted Bin Attack to achieve a leakless RCE on PIE Binaries</a:t>
            </a:r>
          </a:p>
        </p:txBody>
      </p:sp>
      <p:pic>
        <p:nvPicPr>
          <p:cNvPr id="121" name="slide_1.m4a" descr="slide_1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362700" y="72199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4490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Unsorted B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Unsorted Bin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9639" y="5882649"/>
            <a:ext cx="6842203" cy="1190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1650" y="2463800"/>
            <a:ext cx="6921500" cy="1003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Allocated Chunk"/>
          <p:cNvSpPr txBox="1"/>
          <p:nvPr/>
        </p:nvSpPr>
        <p:spPr>
          <a:xfrm>
            <a:off x="558088" y="2461870"/>
            <a:ext cx="218483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Allocated Chunk</a:t>
            </a:r>
          </a:p>
        </p:txBody>
      </p:sp>
      <p:sp>
        <p:nvSpPr>
          <p:cNvPr id="164" name="Arrow"/>
          <p:cNvSpPr/>
          <p:nvPr/>
        </p:nvSpPr>
        <p:spPr>
          <a:xfrm flipH="1" rot="16200000">
            <a:off x="5536455" y="4051284"/>
            <a:ext cx="204857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free(chunk)"/>
          <p:cNvSpPr txBox="1"/>
          <p:nvPr/>
        </p:nvSpPr>
        <p:spPr>
          <a:xfrm>
            <a:off x="6744309" y="4093820"/>
            <a:ext cx="175138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free(chunk)</a:t>
            </a:r>
          </a:p>
        </p:txBody>
      </p:sp>
      <p:sp>
        <p:nvSpPr>
          <p:cNvPr id="166" name="Unsorted Bin"/>
          <p:cNvSpPr txBox="1"/>
          <p:nvPr/>
        </p:nvSpPr>
        <p:spPr>
          <a:xfrm>
            <a:off x="503021" y="6247366"/>
            <a:ext cx="20165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Unsorted Bin</a:t>
            </a:r>
          </a:p>
        </p:txBody>
      </p:sp>
      <p:sp>
        <p:nvSpPr>
          <p:cNvPr id="167" name="Make sure to avoid coalescing with the top chunk !!"/>
          <p:cNvSpPr txBox="1"/>
          <p:nvPr/>
        </p:nvSpPr>
        <p:spPr>
          <a:xfrm>
            <a:off x="1354514" y="7853020"/>
            <a:ext cx="80032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>
              <a:buSzPct val="100000"/>
              <a:buChar char="•"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Make sure to avoid coalescing with the top chunk !!</a:t>
            </a:r>
          </a:p>
        </p:txBody>
      </p:sp>
      <p:pic>
        <p:nvPicPr>
          <p:cNvPr id="168" name="slide_10.m4a" descr="slide_10.m4a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616700" y="8312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1723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rena Poin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Arena Pointers</a:t>
            </a:r>
          </a:p>
        </p:txBody>
      </p:sp>
      <p:sp>
        <p:nvSpPr>
          <p:cNvPr id="171" name="Circular Double Linked list , for main thread, it points to main_arena.…"/>
          <p:cNvSpPr txBox="1"/>
          <p:nvPr>
            <p:ph type="body" sz="half" idx="1"/>
          </p:nvPr>
        </p:nvSpPr>
        <p:spPr>
          <a:xfrm>
            <a:off x="952500" y="2458392"/>
            <a:ext cx="11099800" cy="4055766"/>
          </a:xfrm>
          <a:prstGeom prst="rect">
            <a:avLst/>
          </a:prstGeom>
        </p:spPr>
        <p:txBody>
          <a:bodyPr anchor="t"/>
          <a:lstStyle/>
          <a:p>
            <a:pPr marL="440055" indent="-440055" defTabSz="578358">
              <a:spcBef>
                <a:spcPts val="4100"/>
              </a:spcBef>
              <a:defRPr sz="3168"/>
            </a:pPr>
            <a:r>
              <a:t>Circular Double Linked list , for main thread, it points to main_arena.</a:t>
            </a:r>
          </a:p>
          <a:p>
            <a:pPr marL="440055" indent="-440055" defTabSz="578358">
              <a:spcBef>
                <a:spcPts val="4100"/>
              </a:spcBef>
              <a:defRPr sz="3168"/>
            </a:pPr>
            <a:r>
              <a:t>main_arena is a libc symbol.</a:t>
            </a:r>
          </a:p>
          <a:p>
            <a:pPr marL="440055" indent="-440055" defTabSz="578358">
              <a:spcBef>
                <a:spcPts val="4100"/>
              </a:spcBef>
              <a:defRPr sz="3168"/>
            </a:pPr>
            <a:r>
              <a:t>execve() , system() , __malloc_hook() , __free_hook() are also libc functions. Interestingly, __malloc_hook() is pretty close.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6559550"/>
            <a:ext cx="10033000" cy="297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slide_11.m4a" descr="slide_11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604000" y="39687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4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7642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e Unsorted Bin At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The Unsorted Bin Attack</a:t>
            </a:r>
          </a:p>
        </p:txBody>
      </p:sp>
      <p:sp>
        <p:nvSpPr>
          <p:cNvPr id="176" name="Allows us to write an uncontrolled value to a place .  bck = victim-&gt;bk; unsorted_chunks (av)-&gt;bk = bck; bck-&gt;fd = unsorted_chunks (av);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Allows us to write an uncontrolled value to a place .</a:t>
            </a:r>
            <a:br/>
            <a:br/>
            <a:r>
              <a:t>bck = victim-&gt;bk;</a:t>
            </a:r>
            <a:br/>
            <a:r>
              <a:t>unsorted_chunks (av)-&gt;bk = bck;</a:t>
            </a:r>
            <a:br/>
            <a:r>
              <a:t>bck-&gt;fd = unsorted_chunks (av);</a:t>
            </a:r>
          </a:p>
        </p:txBody>
      </p:sp>
      <p:pic>
        <p:nvPicPr>
          <p:cNvPr id="177" name="slide_12.m4a" descr="slide_12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7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6734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he Unsorted Bin At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The Unsorted Bin Attack</a:t>
            </a:r>
          </a:p>
        </p:txBody>
      </p:sp>
      <p:sp>
        <p:nvSpPr>
          <p:cNvPr id="180" name="Allows us to write an uncontrolled value to a place .  bck = victim-&gt;bk; unsorted_chunks (av)-&gt;bk = bck; bck-&gt;fd = unsorted_chunks (av)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Allows us to write an uncontrolled value to a place .</a:t>
            </a:r>
            <a:br/>
            <a:br/>
            <a:r>
              <a:t>bck = victim-&gt;bk;</a:t>
            </a:r>
            <a:br/>
            <a:r>
              <a:t>unsorted_chunks (av)-&gt;bk = bck;</a:t>
            </a:r>
            <a:br/>
            <a:r>
              <a:t>bck-&gt;fd = unsorted_chunks (av);</a:t>
            </a:r>
          </a:p>
          <a:p>
            <a:pPr/>
            <a:r>
              <a:t>It is important to note that it overwrites a place that we </a:t>
            </a:r>
            <a:r>
              <a:rPr b="1"/>
              <a:t>control </a:t>
            </a:r>
            <a:r>
              <a:t>with a </a:t>
            </a:r>
            <a:r>
              <a:rPr b="1"/>
              <a:t>libc address</a:t>
            </a:r>
            <a:r>
              <a:t>.</a:t>
            </a:r>
          </a:p>
        </p:txBody>
      </p:sp>
      <p:pic>
        <p:nvPicPr>
          <p:cNvPr id="181" name="slide_13.m4a" descr="slide_13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048500" y="71437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15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5079" fill="hold"/>
                                        <p:tgtEl>
                                          <p:spTgt spid="1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astbin Chun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Fastbin Chunks</a:t>
            </a:r>
          </a:p>
        </p:txBody>
      </p:sp>
      <p:sp>
        <p:nvSpPr>
          <p:cNvPr id="184" name="Chunks smaller than 0x80 (for x86-64) are stored in a linear linked list , with their head stored in the main_arena itself at an offset determined by its respective size"/>
          <p:cNvSpPr txBox="1"/>
          <p:nvPr>
            <p:ph type="body" sz="quarter" idx="1"/>
          </p:nvPr>
        </p:nvSpPr>
        <p:spPr>
          <a:xfrm>
            <a:off x="952500" y="2311400"/>
            <a:ext cx="11099800" cy="1669455"/>
          </a:xfrm>
          <a:prstGeom prst="rect">
            <a:avLst/>
          </a:prstGeom>
        </p:spPr>
        <p:txBody>
          <a:bodyPr anchor="t"/>
          <a:lstStyle/>
          <a:p>
            <a:pPr/>
            <a:r>
              <a:t>Chunks smaller than 0x80 (for x86-64) are stored in a linear linked list , with their </a:t>
            </a:r>
            <a:r>
              <a:rPr b="1"/>
              <a:t>head</a:t>
            </a:r>
            <a:r>
              <a:t> stored in the main_arena itself at an offset determined by its respective size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4250" y="4127500"/>
            <a:ext cx="6743700" cy="1498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free(0) , free(1)"/>
          <p:cNvSpPr txBox="1"/>
          <p:nvPr/>
        </p:nvSpPr>
        <p:spPr>
          <a:xfrm>
            <a:off x="758685" y="4578078"/>
            <a:ext cx="2978430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free(0) , free(1)</a:t>
            </a:r>
          </a:p>
        </p:txBody>
      </p:sp>
      <p:sp>
        <p:nvSpPr>
          <p:cNvPr id="187" name="Arrow"/>
          <p:cNvSpPr/>
          <p:nvPr/>
        </p:nvSpPr>
        <p:spPr>
          <a:xfrm>
            <a:off x="3817610" y="4241800"/>
            <a:ext cx="163081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8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8833" y="4411578"/>
            <a:ext cx="619018" cy="934129"/>
          </a:xfrm>
          <a:prstGeom prst="rect">
            <a:avLst/>
          </a:prstGeom>
        </p:spPr>
      </p:pic>
      <p:sp>
        <p:nvSpPr>
          <p:cNvPr id="190" name="freelist ptr"/>
          <p:cNvSpPr txBox="1"/>
          <p:nvPr/>
        </p:nvSpPr>
        <p:spPr>
          <a:xfrm>
            <a:off x="7072071" y="5611470"/>
            <a:ext cx="16038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freelist ptr</a:t>
            </a:r>
          </a:p>
        </p:txBody>
      </p:sp>
      <p:sp>
        <p:nvSpPr>
          <p:cNvPr id="191" name="If we gain control of it, we can make it point anywhere, only constraint we have to satisfy is that the “fake” chunk should be of the same size (eg. 0x21)"/>
          <p:cNvSpPr txBox="1"/>
          <p:nvPr/>
        </p:nvSpPr>
        <p:spPr>
          <a:xfrm>
            <a:off x="964488" y="6944970"/>
            <a:ext cx="1139669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>
              <a:buSzPct val="100000"/>
              <a:buChar char="•"/>
            </a:lvl1pPr>
          </a:lstStyle>
          <a:p>
            <a:pPr/>
            <a:r>
              <a:t>If we gain control of it, we can make it point anywhere, only constraint we have to satisfy is that the “fake” chunk should be of the same size (eg. 0x21)</a:t>
            </a:r>
          </a:p>
        </p:txBody>
      </p:sp>
      <p:pic>
        <p:nvPicPr>
          <p:cNvPr id="192" name="slide_14.m4a" descr="slide_14.m4a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515100" y="81216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30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2631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one with the theory. Now lets focus on the attack.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Done with the theory. Now lets focus on the attack.</a:t>
            </a:r>
          </a:p>
        </p:txBody>
      </p:sp>
    </p:spTree>
  </p:cSld>
  <p:clrMapOvr>
    <a:masterClrMapping/>
  </p:clrMapOvr>
  <p:transition xmlns:p14="http://schemas.microsoft.com/office/powerpoint/2010/main" spd="med" advClick="0" advTm="3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 single byte overflow in the heap can end up in a leakless RCE on your PIE-enabled binar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499" indent="-444499">
              <a:defRPr sz="3400"/>
            </a:lvl1pPr>
          </a:lstStyle>
          <a:p>
            <a:pPr/>
            <a:r>
              <a:t>A single byte overflow in the heap can end up in a leakless RCE on your PIE-enabled binary</a:t>
            </a:r>
          </a:p>
        </p:txBody>
      </p:sp>
    </p:spTree>
  </p:cSld>
  <p:clrMapOvr>
    <a:masterClrMapping/>
  </p:clrMapOvr>
  <p:transition xmlns:p14="http://schemas.microsoft.com/office/powerpoint/2010/main" spd="med" advClick="0" advTm="3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766178"/>
            <a:ext cx="6219784" cy="7596772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Line"/>
          <p:cNvSpPr/>
          <p:nvPr/>
        </p:nvSpPr>
        <p:spPr>
          <a:xfrm flipH="1" flipV="1">
            <a:off x="6614352" y="1346200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malloc(0x71)"/>
          <p:cNvSpPr txBox="1"/>
          <p:nvPr/>
        </p:nvSpPr>
        <p:spPr>
          <a:xfrm>
            <a:off x="8338007" y="1115920"/>
            <a:ext cx="35023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03" name="Line"/>
          <p:cNvSpPr/>
          <p:nvPr/>
        </p:nvSpPr>
        <p:spPr>
          <a:xfrm flipH="1" flipV="1">
            <a:off x="6639752" y="2882899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4" name="malloc(0x71)"/>
          <p:cNvSpPr txBox="1"/>
          <p:nvPr/>
        </p:nvSpPr>
        <p:spPr>
          <a:xfrm>
            <a:off x="8363407" y="26526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06" name="Line"/>
          <p:cNvSpPr/>
          <p:nvPr/>
        </p:nvSpPr>
        <p:spPr>
          <a:xfrm flipH="1">
            <a:off x="6601652" y="53086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7" name="malloc(0x71)"/>
          <p:cNvSpPr txBox="1"/>
          <p:nvPr/>
        </p:nvSpPr>
        <p:spPr>
          <a:xfrm>
            <a:off x="8325307" y="50783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09" name="Line"/>
          <p:cNvSpPr/>
          <p:nvPr/>
        </p:nvSpPr>
        <p:spPr>
          <a:xfrm flipH="1">
            <a:off x="6601652" y="4474012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malloc(0x21)"/>
          <p:cNvSpPr txBox="1"/>
          <p:nvPr/>
        </p:nvSpPr>
        <p:spPr>
          <a:xfrm>
            <a:off x="8325307" y="4243733"/>
            <a:ext cx="35023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malloc(0x21)</a:t>
            </a:r>
          </a:p>
        </p:txBody>
      </p:sp>
      <p:sp>
        <p:nvSpPr>
          <p:cNvPr id="212" name="Line"/>
          <p:cNvSpPr/>
          <p:nvPr/>
        </p:nvSpPr>
        <p:spPr>
          <a:xfrm flipH="1">
            <a:off x="6639752" y="7529238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malloc(0xd1)"/>
          <p:cNvSpPr txBox="1"/>
          <p:nvPr/>
        </p:nvSpPr>
        <p:spPr>
          <a:xfrm>
            <a:off x="8249107" y="7298959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malloc(0xd1)</a:t>
            </a:r>
          </a:p>
        </p:txBody>
      </p:sp>
      <p:sp>
        <p:nvSpPr>
          <p:cNvPr id="215" name="Line"/>
          <p:cNvSpPr/>
          <p:nvPr/>
        </p:nvSpPr>
        <p:spPr>
          <a:xfrm flipH="1">
            <a:off x="6525452" y="67437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" name="malloc(0x21)"/>
          <p:cNvSpPr txBox="1"/>
          <p:nvPr/>
        </p:nvSpPr>
        <p:spPr>
          <a:xfrm>
            <a:off x="8249107" y="65134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malloc(0x21)</a:t>
            </a:r>
          </a:p>
        </p:txBody>
      </p:sp>
      <p:sp>
        <p:nvSpPr>
          <p:cNvPr id="217" name="Our plan is to gain control of FD of a 0x71 chunk"/>
          <p:cNvSpPr txBox="1"/>
          <p:nvPr/>
        </p:nvSpPr>
        <p:spPr>
          <a:xfrm>
            <a:off x="6781088" y="3040846"/>
            <a:ext cx="5293355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Our plan is to gain control of FD of a 0x71 chunk</a:t>
            </a:r>
          </a:p>
        </p:txBody>
      </p:sp>
      <p:pic>
        <p:nvPicPr>
          <p:cNvPr id="218" name="slide_15.m4a" descr="slide_15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883400" y="8185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94966" fill="hold"/>
                                        <p:tgtEl>
                                          <p:spTgt spid="2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766178"/>
            <a:ext cx="6219784" cy="7596772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Line"/>
          <p:cNvSpPr/>
          <p:nvPr/>
        </p:nvSpPr>
        <p:spPr>
          <a:xfrm flipH="1" flipV="1">
            <a:off x="6614352" y="1346200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3" name="malloc(0x71)"/>
          <p:cNvSpPr txBox="1"/>
          <p:nvPr/>
        </p:nvSpPr>
        <p:spPr>
          <a:xfrm>
            <a:off x="8338007" y="1115920"/>
            <a:ext cx="35023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25" name="Line"/>
          <p:cNvSpPr/>
          <p:nvPr/>
        </p:nvSpPr>
        <p:spPr>
          <a:xfrm flipH="1" flipV="1">
            <a:off x="6639752" y="2882899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malloc(0x71)"/>
          <p:cNvSpPr txBox="1"/>
          <p:nvPr/>
        </p:nvSpPr>
        <p:spPr>
          <a:xfrm>
            <a:off x="8363407" y="26526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28" name="Line"/>
          <p:cNvSpPr/>
          <p:nvPr/>
        </p:nvSpPr>
        <p:spPr>
          <a:xfrm flipH="1">
            <a:off x="6601652" y="53086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9" name="malloc(0x71)"/>
          <p:cNvSpPr txBox="1"/>
          <p:nvPr/>
        </p:nvSpPr>
        <p:spPr>
          <a:xfrm>
            <a:off x="8325307" y="50783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31" name="Line"/>
          <p:cNvSpPr/>
          <p:nvPr/>
        </p:nvSpPr>
        <p:spPr>
          <a:xfrm flipH="1">
            <a:off x="6601652" y="4474012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malloc(0x21)"/>
          <p:cNvSpPr txBox="1"/>
          <p:nvPr/>
        </p:nvSpPr>
        <p:spPr>
          <a:xfrm>
            <a:off x="8325307" y="4243733"/>
            <a:ext cx="35023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malloc(0x21)</a:t>
            </a:r>
          </a:p>
        </p:txBody>
      </p:sp>
      <p:sp>
        <p:nvSpPr>
          <p:cNvPr id="234" name="Line"/>
          <p:cNvSpPr/>
          <p:nvPr/>
        </p:nvSpPr>
        <p:spPr>
          <a:xfrm flipH="1">
            <a:off x="6639752" y="7529238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5" name="malloc(0xd1)"/>
          <p:cNvSpPr txBox="1"/>
          <p:nvPr/>
        </p:nvSpPr>
        <p:spPr>
          <a:xfrm>
            <a:off x="8249107" y="7298959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malloc(0xd1)</a:t>
            </a:r>
          </a:p>
        </p:txBody>
      </p:sp>
      <p:sp>
        <p:nvSpPr>
          <p:cNvPr id="237" name="Line"/>
          <p:cNvSpPr/>
          <p:nvPr/>
        </p:nvSpPr>
        <p:spPr>
          <a:xfrm flipH="1">
            <a:off x="6525452" y="67437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" name="malloc(0x21)"/>
          <p:cNvSpPr txBox="1"/>
          <p:nvPr/>
        </p:nvSpPr>
        <p:spPr>
          <a:xfrm>
            <a:off x="8249107" y="65134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malloc(0x21)</a:t>
            </a:r>
          </a:p>
        </p:txBody>
      </p:sp>
      <p:sp>
        <p:nvSpPr>
          <p:cNvPr id="239" name="Our plan is to gain control of FD of a 0x71 chunk"/>
          <p:cNvSpPr txBox="1"/>
          <p:nvPr/>
        </p:nvSpPr>
        <p:spPr>
          <a:xfrm>
            <a:off x="6781088" y="3040846"/>
            <a:ext cx="5293355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Our plan is to gain control of FD of a 0x71 chunk</a:t>
            </a:r>
          </a:p>
        </p:txBody>
      </p:sp>
      <p:sp>
        <p:nvSpPr>
          <p:cNvPr id="243" name="Connection Line"/>
          <p:cNvSpPr/>
          <p:nvPr/>
        </p:nvSpPr>
        <p:spPr>
          <a:xfrm>
            <a:off x="3947076" y="2716396"/>
            <a:ext cx="328145" cy="1655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64" y="15585"/>
                  <a:pt x="-5398" y="8385"/>
                  <a:pt x="15501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41" name="overflow"/>
          <p:cNvSpPr txBox="1"/>
          <p:nvPr/>
        </p:nvSpPr>
        <p:spPr>
          <a:xfrm>
            <a:off x="4337811" y="3115055"/>
            <a:ext cx="1077977" cy="3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solidFill>
                  <a:srgbClr val="FFFFFF"/>
                </a:solidFill>
              </a:defRPr>
            </a:lvl1pPr>
          </a:lstStyle>
          <a:p>
            <a:pPr/>
            <a:r>
              <a:t>overflow</a:t>
            </a:r>
          </a:p>
        </p:txBody>
      </p:sp>
      <p:pic>
        <p:nvPicPr>
          <p:cNvPr id="242" name="slide_18.m4a" descr="slide_18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896100" y="80835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8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4353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50" y="766178"/>
            <a:ext cx="6219784" cy="759677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Line"/>
          <p:cNvSpPr/>
          <p:nvPr/>
        </p:nvSpPr>
        <p:spPr>
          <a:xfrm flipH="1" flipV="1">
            <a:off x="6614352" y="1346200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malloc(0x71)"/>
          <p:cNvSpPr txBox="1"/>
          <p:nvPr/>
        </p:nvSpPr>
        <p:spPr>
          <a:xfrm>
            <a:off x="8338007" y="1115920"/>
            <a:ext cx="35023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50" name="Line"/>
          <p:cNvSpPr/>
          <p:nvPr/>
        </p:nvSpPr>
        <p:spPr>
          <a:xfrm flipH="1" flipV="1">
            <a:off x="6639752" y="2882899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1" name="malloc(0x71)"/>
          <p:cNvSpPr txBox="1"/>
          <p:nvPr/>
        </p:nvSpPr>
        <p:spPr>
          <a:xfrm>
            <a:off x="8363407" y="26526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53" name="Line"/>
          <p:cNvSpPr/>
          <p:nvPr/>
        </p:nvSpPr>
        <p:spPr>
          <a:xfrm flipH="1">
            <a:off x="6601652" y="53086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4" name="malloc(0x71)"/>
          <p:cNvSpPr txBox="1"/>
          <p:nvPr/>
        </p:nvSpPr>
        <p:spPr>
          <a:xfrm>
            <a:off x="8325307" y="50783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56" name="Line"/>
          <p:cNvSpPr/>
          <p:nvPr/>
        </p:nvSpPr>
        <p:spPr>
          <a:xfrm flipH="1">
            <a:off x="6601652" y="4474012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" name="malloc(0x21)"/>
          <p:cNvSpPr txBox="1"/>
          <p:nvPr/>
        </p:nvSpPr>
        <p:spPr>
          <a:xfrm>
            <a:off x="8325307" y="4243733"/>
            <a:ext cx="35023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malloc(0x21)</a:t>
            </a:r>
          </a:p>
        </p:txBody>
      </p:sp>
      <p:sp>
        <p:nvSpPr>
          <p:cNvPr id="259" name="Line"/>
          <p:cNvSpPr/>
          <p:nvPr/>
        </p:nvSpPr>
        <p:spPr>
          <a:xfrm flipH="1">
            <a:off x="6639752" y="7529238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0" name="malloc(0xd1)"/>
          <p:cNvSpPr txBox="1"/>
          <p:nvPr/>
        </p:nvSpPr>
        <p:spPr>
          <a:xfrm>
            <a:off x="8249107" y="7298959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malloc(0xd1)</a:t>
            </a:r>
          </a:p>
        </p:txBody>
      </p:sp>
      <p:sp>
        <p:nvSpPr>
          <p:cNvPr id="262" name="Line"/>
          <p:cNvSpPr/>
          <p:nvPr/>
        </p:nvSpPr>
        <p:spPr>
          <a:xfrm flipH="1">
            <a:off x="6525452" y="67437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3" name="malloc(0x21)"/>
          <p:cNvSpPr txBox="1"/>
          <p:nvPr/>
        </p:nvSpPr>
        <p:spPr>
          <a:xfrm>
            <a:off x="8249107" y="65134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malloc(0x21)</a:t>
            </a:r>
          </a:p>
        </p:txBody>
      </p:sp>
      <p:sp>
        <p:nvSpPr>
          <p:cNvPr id="264" name="Our plan is to gain control of FD of a 0x71 chunk"/>
          <p:cNvSpPr txBox="1"/>
          <p:nvPr/>
        </p:nvSpPr>
        <p:spPr>
          <a:xfrm>
            <a:off x="6781088" y="3040846"/>
            <a:ext cx="5293355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Our plan is to gain control of FD of a 0x71 chunk</a:t>
            </a:r>
          </a:p>
        </p:txBody>
      </p:sp>
      <p:sp>
        <p:nvSpPr>
          <p:cNvPr id="273" name="Connection Line"/>
          <p:cNvSpPr/>
          <p:nvPr/>
        </p:nvSpPr>
        <p:spPr>
          <a:xfrm>
            <a:off x="3947076" y="2716396"/>
            <a:ext cx="328145" cy="1655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2" h="21600" fill="norm" stroke="1" extrusionOk="0">
                <a:moveTo>
                  <a:pt x="16202" y="21600"/>
                </a:moveTo>
                <a:cubicBezTo>
                  <a:pt x="-5164" y="15585"/>
                  <a:pt x="-5398" y="8385"/>
                  <a:pt x="15501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66" name="overflow"/>
          <p:cNvSpPr txBox="1"/>
          <p:nvPr/>
        </p:nvSpPr>
        <p:spPr>
          <a:xfrm>
            <a:off x="4337811" y="3115055"/>
            <a:ext cx="1077977" cy="399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000">
                <a:solidFill>
                  <a:srgbClr val="FFFFFF"/>
                </a:solidFill>
              </a:defRPr>
            </a:lvl1pPr>
          </a:lstStyle>
          <a:p>
            <a:pPr/>
            <a:r>
              <a:t>overflow</a:t>
            </a:r>
          </a:p>
        </p:txBody>
      </p:sp>
      <p:sp>
        <p:nvSpPr>
          <p:cNvPr id="267" name="Shape"/>
          <p:cNvSpPr/>
          <p:nvPr/>
        </p:nvSpPr>
        <p:spPr>
          <a:xfrm>
            <a:off x="5997575" y="4295544"/>
            <a:ext cx="419474" cy="297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217"/>
                </a:moveTo>
                <a:lnTo>
                  <a:pt x="1109" y="3652"/>
                </a:lnTo>
                <a:lnTo>
                  <a:pt x="9956" y="0"/>
                </a:lnTo>
                <a:lnTo>
                  <a:pt x="21079" y="849"/>
                </a:lnTo>
                <a:lnTo>
                  <a:pt x="21600" y="14842"/>
                </a:lnTo>
                <a:lnTo>
                  <a:pt x="15357" y="21600"/>
                </a:lnTo>
                <a:lnTo>
                  <a:pt x="0" y="18217"/>
                </a:lnTo>
                <a:close/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8" name="e1"/>
          <p:cNvSpPr txBox="1"/>
          <p:nvPr/>
        </p:nvSpPr>
        <p:spPr>
          <a:xfrm>
            <a:off x="6441439" y="3890134"/>
            <a:ext cx="401321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e1</a:t>
            </a:r>
          </a:p>
        </p:txBody>
      </p:sp>
      <p:sp>
        <p:nvSpPr>
          <p:cNvPr id="274" name="Connection Line"/>
          <p:cNvSpPr/>
          <p:nvPr/>
        </p:nvSpPr>
        <p:spPr>
          <a:xfrm>
            <a:off x="3816228" y="4477612"/>
            <a:ext cx="579431" cy="3245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21" h="21600" fill="norm" stroke="1" extrusionOk="0">
                <a:moveTo>
                  <a:pt x="16221" y="21600"/>
                </a:moveTo>
                <a:cubicBezTo>
                  <a:pt x="-4632" y="14518"/>
                  <a:pt x="-5379" y="7318"/>
                  <a:pt x="13979" y="0"/>
                </a:cubicBezTo>
              </a:path>
            </a:pathLst>
          </a:custGeom>
          <a:ln w="25400">
            <a:solidFill>
              <a:schemeClr val="accent5">
                <a:lumOff val="-29866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70" name="fake size"/>
          <p:cNvSpPr txBox="1"/>
          <p:nvPr/>
        </p:nvSpPr>
        <p:spPr>
          <a:xfrm>
            <a:off x="3825808" y="7546931"/>
            <a:ext cx="557975" cy="62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700">
                <a:solidFill>
                  <a:schemeClr val="accent5">
                    <a:lumOff val="-29866"/>
                  </a:schemeClr>
                </a:solidFill>
              </a:defRPr>
            </a:pPr>
            <a:r>
              <a:t>fake</a:t>
            </a:r>
            <a:br/>
            <a:r>
              <a:t>size</a:t>
            </a:r>
          </a:p>
        </p:txBody>
      </p:sp>
      <p:sp>
        <p:nvSpPr>
          <p:cNvPr id="271" name="We need to setup fake size header there."/>
          <p:cNvSpPr txBox="1"/>
          <p:nvPr/>
        </p:nvSpPr>
        <p:spPr>
          <a:xfrm>
            <a:off x="1471066" y="8468970"/>
            <a:ext cx="602406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We need to setup fake size header there.</a:t>
            </a:r>
          </a:p>
        </p:txBody>
      </p:sp>
      <p:pic>
        <p:nvPicPr>
          <p:cNvPr id="272" name="slide_19.m4a" descr="slide_19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048500" y="57594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5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2199" fill="hold"/>
                                        <p:tgtEl>
                                          <p:spTgt spid="2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124" name="Security Engineer at GoRoot GmbH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Security Engineer at GoRoot GmbH</a:t>
            </a:r>
          </a:p>
          <a:p>
            <a:pPr/>
            <a:r>
              <a:t>Pwner at dcua (Ukraine)</a:t>
            </a:r>
          </a:p>
        </p:txBody>
      </p:sp>
      <p:pic>
        <p:nvPicPr>
          <p:cNvPr id="125" name="slide_2.m4a" descr="slide_2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413500" y="7931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8344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762000"/>
            <a:ext cx="6743700" cy="848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Line"/>
          <p:cNvSpPr/>
          <p:nvPr/>
        </p:nvSpPr>
        <p:spPr>
          <a:xfrm flipH="1" flipV="1">
            <a:off x="7211252" y="1016000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9" name="malloc(0x71)"/>
          <p:cNvSpPr txBox="1"/>
          <p:nvPr/>
        </p:nvSpPr>
        <p:spPr>
          <a:xfrm>
            <a:off x="8426907" y="785720"/>
            <a:ext cx="35023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81" name="Line"/>
          <p:cNvSpPr/>
          <p:nvPr/>
        </p:nvSpPr>
        <p:spPr>
          <a:xfrm flipH="1" flipV="1">
            <a:off x="7236652" y="2870199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malloc(0xe1)"/>
          <p:cNvSpPr txBox="1"/>
          <p:nvPr/>
        </p:nvSpPr>
        <p:spPr>
          <a:xfrm>
            <a:off x="8452307" y="2639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malloc(0xe1)</a:t>
            </a:r>
          </a:p>
        </p:txBody>
      </p:sp>
      <p:sp>
        <p:nvSpPr>
          <p:cNvPr id="284" name="Line"/>
          <p:cNvSpPr/>
          <p:nvPr/>
        </p:nvSpPr>
        <p:spPr>
          <a:xfrm flipH="1">
            <a:off x="7274752" y="3505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5" name="malloc(0x71)"/>
          <p:cNvSpPr txBox="1"/>
          <p:nvPr/>
        </p:nvSpPr>
        <p:spPr>
          <a:xfrm>
            <a:off x="8490407" y="3274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87" name="Line"/>
          <p:cNvSpPr/>
          <p:nvPr/>
        </p:nvSpPr>
        <p:spPr>
          <a:xfrm flipH="1">
            <a:off x="7262052" y="5791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malloc(0xd1)"/>
          <p:cNvSpPr txBox="1"/>
          <p:nvPr/>
        </p:nvSpPr>
        <p:spPr>
          <a:xfrm>
            <a:off x="8477707" y="5560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malloc(0xd1)</a:t>
            </a:r>
          </a:p>
        </p:txBody>
      </p:sp>
      <p:sp>
        <p:nvSpPr>
          <p:cNvPr id="290" name="Line"/>
          <p:cNvSpPr/>
          <p:nvPr/>
        </p:nvSpPr>
        <p:spPr>
          <a:xfrm flipH="1">
            <a:off x="7069404" y="9093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1" name="malloc(0x21)"/>
          <p:cNvSpPr txBox="1"/>
          <p:nvPr/>
        </p:nvSpPr>
        <p:spPr>
          <a:xfrm>
            <a:off x="8285058" y="8862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malloc(0x21)</a:t>
            </a:r>
          </a:p>
        </p:txBody>
      </p:sp>
    </p:spTree>
  </p:cSld>
  <p:clrMapOvr>
    <a:masterClrMapping/>
  </p:clrMapOvr>
  <p:transition xmlns:p14="http://schemas.microsoft.com/office/powerpoint/2010/main" spd="med" advClick="0" advTm="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762000"/>
            <a:ext cx="6743700" cy="848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Connection Line"/>
          <p:cNvSpPr/>
          <p:nvPr/>
        </p:nvSpPr>
        <p:spPr>
          <a:xfrm>
            <a:off x="4293722" y="2798969"/>
            <a:ext cx="502844" cy="3667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43" h="21600" fill="norm" stroke="1" extrusionOk="0">
                <a:moveTo>
                  <a:pt x="16243" y="21600"/>
                </a:moveTo>
                <a:cubicBezTo>
                  <a:pt x="-4299" y="15581"/>
                  <a:pt x="-5357" y="8381"/>
                  <a:pt x="13068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96" name="Line"/>
          <p:cNvSpPr/>
          <p:nvPr/>
        </p:nvSpPr>
        <p:spPr>
          <a:xfrm flipH="1" flipV="1">
            <a:off x="7211252" y="1016000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7" name="malloc(0x71)"/>
          <p:cNvSpPr txBox="1"/>
          <p:nvPr/>
        </p:nvSpPr>
        <p:spPr>
          <a:xfrm>
            <a:off x="8426907" y="785720"/>
            <a:ext cx="35023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299" name="Line"/>
          <p:cNvSpPr/>
          <p:nvPr/>
        </p:nvSpPr>
        <p:spPr>
          <a:xfrm flipH="1" flipV="1">
            <a:off x="7236652" y="2870199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malloc(0xe1)"/>
          <p:cNvSpPr txBox="1"/>
          <p:nvPr/>
        </p:nvSpPr>
        <p:spPr>
          <a:xfrm>
            <a:off x="8452307" y="2639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malloc(0xe1)</a:t>
            </a:r>
          </a:p>
        </p:txBody>
      </p:sp>
      <p:sp>
        <p:nvSpPr>
          <p:cNvPr id="302" name="Line"/>
          <p:cNvSpPr/>
          <p:nvPr/>
        </p:nvSpPr>
        <p:spPr>
          <a:xfrm flipH="1">
            <a:off x="7274752" y="3505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3" name="malloc(0x71)"/>
          <p:cNvSpPr txBox="1"/>
          <p:nvPr/>
        </p:nvSpPr>
        <p:spPr>
          <a:xfrm>
            <a:off x="8490407" y="3274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305" name="Line"/>
          <p:cNvSpPr/>
          <p:nvPr/>
        </p:nvSpPr>
        <p:spPr>
          <a:xfrm flipH="1">
            <a:off x="7262052" y="5791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6" name="malloc(0xd1)"/>
          <p:cNvSpPr txBox="1"/>
          <p:nvPr/>
        </p:nvSpPr>
        <p:spPr>
          <a:xfrm>
            <a:off x="8477707" y="5560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malloc(0xd1)</a:t>
            </a:r>
          </a:p>
        </p:txBody>
      </p:sp>
      <p:sp>
        <p:nvSpPr>
          <p:cNvPr id="308" name="Line"/>
          <p:cNvSpPr/>
          <p:nvPr/>
        </p:nvSpPr>
        <p:spPr>
          <a:xfrm flipH="1">
            <a:off x="7249352" y="66040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9" name="Fake size header"/>
          <p:cNvSpPr txBox="1"/>
          <p:nvPr/>
        </p:nvSpPr>
        <p:spPr>
          <a:xfrm>
            <a:off x="8795207" y="63737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Fake size header</a:t>
            </a:r>
          </a:p>
        </p:txBody>
      </p:sp>
      <p:sp>
        <p:nvSpPr>
          <p:cNvPr id="311" name="Line"/>
          <p:cNvSpPr/>
          <p:nvPr/>
        </p:nvSpPr>
        <p:spPr>
          <a:xfrm flipH="1">
            <a:off x="7069404" y="9093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2" name="malloc(0x21)"/>
          <p:cNvSpPr txBox="1"/>
          <p:nvPr/>
        </p:nvSpPr>
        <p:spPr>
          <a:xfrm>
            <a:off x="8285058" y="8862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malloc(0x21)</a:t>
            </a:r>
          </a:p>
        </p:txBody>
      </p:sp>
    </p:spTree>
  </p:cSld>
  <p:clrMapOvr>
    <a:masterClrMapping/>
  </p:clrMapOvr>
  <p:transition xmlns:p14="http://schemas.microsoft.com/office/powerpoint/2010/main" spd="med" advClick="0" advTm="4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762000"/>
            <a:ext cx="6743700" cy="848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Connection Line"/>
          <p:cNvSpPr/>
          <p:nvPr/>
        </p:nvSpPr>
        <p:spPr>
          <a:xfrm>
            <a:off x="4293722" y="2798969"/>
            <a:ext cx="502844" cy="3667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43" h="21600" fill="norm" stroke="1" extrusionOk="0">
                <a:moveTo>
                  <a:pt x="16243" y="21600"/>
                </a:moveTo>
                <a:cubicBezTo>
                  <a:pt x="-4299" y="15581"/>
                  <a:pt x="-5357" y="8381"/>
                  <a:pt x="13068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37" name="Connection Line"/>
          <p:cNvSpPr/>
          <p:nvPr/>
        </p:nvSpPr>
        <p:spPr>
          <a:xfrm>
            <a:off x="4229229" y="6508682"/>
            <a:ext cx="631830" cy="259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98" h="21600" fill="norm" stroke="1" extrusionOk="0">
                <a:moveTo>
                  <a:pt x="16298" y="21600"/>
                </a:moveTo>
                <a:cubicBezTo>
                  <a:pt x="-3745" y="14817"/>
                  <a:pt x="-5302" y="7617"/>
                  <a:pt x="11628" y="0"/>
                </a:cubicBezTo>
              </a:path>
            </a:pathLst>
          </a:custGeom>
          <a:ln w="25400">
            <a:solidFill>
              <a:schemeClr val="accent5">
                <a:lumOff val="-29866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19" name="Line"/>
          <p:cNvSpPr/>
          <p:nvPr/>
        </p:nvSpPr>
        <p:spPr>
          <a:xfrm flipH="1" flipV="1">
            <a:off x="7211252" y="1016000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0" name="malloc(0x71)"/>
          <p:cNvSpPr txBox="1"/>
          <p:nvPr/>
        </p:nvSpPr>
        <p:spPr>
          <a:xfrm>
            <a:off x="8426907" y="785720"/>
            <a:ext cx="35023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322" name="Line"/>
          <p:cNvSpPr/>
          <p:nvPr/>
        </p:nvSpPr>
        <p:spPr>
          <a:xfrm flipH="1" flipV="1">
            <a:off x="7236652" y="2870199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3" name="malloc(0xe1)"/>
          <p:cNvSpPr txBox="1"/>
          <p:nvPr/>
        </p:nvSpPr>
        <p:spPr>
          <a:xfrm>
            <a:off x="8452307" y="2639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malloc(0xe1)</a:t>
            </a:r>
          </a:p>
        </p:txBody>
      </p:sp>
      <p:sp>
        <p:nvSpPr>
          <p:cNvPr id="325" name="Line"/>
          <p:cNvSpPr/>
          <p:nvPr/>
        </p:nvSpPr>
        <p:spPr>
          <a:xfrm flipH="1">
            <a:off x="7274752" y="3505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6" name="malloc(0x71)"/>
          <p:cNvSpPr txBox="1"/>
          <p:nvPr/>
        </p:nvSpPr>
        <p:spPr>
          <a:xfrm>
            <a:off x="8490407" y="3274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328" name="Line"/>
          <p:cNvSpPr/>
          <p:nvPr/>
        </p:nvSpPr>
        <p:spPr>
          <a:xfrm flipH="1">
            <a:off x="7262052" y="5791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9" name="malloc(0xd1)"/>
          <p:cNvSpPr txBox="1"/>
          <p:nvPr/>
        </p:nvSpPr>
        <p:spPr>
          <a:xfrm>
            <a:off x="8477707" y="5560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malloc(0xd1)</a:t>
            </a:r>
          </a:p>
        </p:txBody>
      </p:sp>
      <p:sp>
        <p:nvSpPr>
          <p:cNvPr id="331" name="Line"/>
          <p:cNvSpPr/>
          <p:nvPr/>
        </p:nvSpPr>
        <p:spPr>
          <a:xfrm flipH="1">
            <a:off x="7249352" y="66040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2" name="Fake size header"/>
          <p:cNvSpPr txBox="1"/>
          <p:nvPr/>
        </p:nvSpPr>
        <p:spPr>
          <a:xfrm>
            <a:off x="8795207" y="63737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Fake size header</a:t>
            </a:r>
          </a:p>
        </p:txBody>
      </p:sp>
      <p:sp>
        <p:nvSpPr>
          <p:cNvPr id="334" name="Line"/>
          <p:cNvSpPr/>
          <p:nvPr/>
        </p:nvSpPr>
        <p:spPr>
          <a:xfrm flipH="1">
            <a:off x="7069404" y="9093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5" name="malloc(0x21)"/>
          <p:cNvSpPr txBox="1"/>
          <p:nvPr/>
        </p:nvSpPr>
        <p:spPr>
          <a:xfrm>
            <a:off x="8285058" y="8862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malloc(0x21)</a:t>
            </a:r>
          </a:p>
        </p:txBody>
      </p:sp>
    </p:spTree>
  </p:cSld>
  <p:clrMapOvr>
    <a:masterClrMapping/>
  </p:clrMapOvr>
  <p:transition xmlns:p14="http://schemas.microsoft.com/office/powerpoint/2010/main" spd="med" advClick="0" advTm="4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762000"/>
            <a:ext cx="6743700" cy="848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Connection Line"/>
          <p:cNvSpPr/>
          <p:nvPr/>
        </p:nvSpPr>
        <p:spPr>
          <a:xfrm>
            <a:off x="4293722" y="2798969"/>
            <a:ext cx="502844" cy="3667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43" h="21600" fill="norm" stroke="1" extrusionOk="0">
                <a:moveTo>
                  <a:pt x="16243" y="21600"/>
                </a:moveTo>
                <a:cubicBezTo>
                  <a:pt x="-4299" y="15581"/>
                  <a:pt x="-5357" y="8381"/>
                  <a:pt x="13068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64" name="Connection Line"/>
          <p:cNvSpPr/>
          <p:nvPr/>
        </p:nvSpPr>
        <p:spPr>
          <a:xfrm>
            <a:off x="4229229" y="6508682"/>
            <a:ext cx="631830" cy="2591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98" h="21600" fill="norm" stroke="1" extrusionOk="0">
                <a:moveTo>
                  <a:pt x="16298" y="21600"/>
                </a:moveTo>
                <a:cubicBezTo>
                  <a:pt x="-3745" y="14817"/>
                  <a:pt x="-5302" y="7617"/>
                  <a:pt x="11628" y="0"/>
                </a:cubicBezTo>
              </a:path>
            </a:pathLst>
          </a:custGeom>
          <a:ln w="25400">
            <a:solidFill>
              <a:schemeClr val="accent5">
                <a:lumOff val="-29866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43" name="Line"/>
          <p:cNvSpPr/>
          <p:nvPr/>
        </p:nvSpPr>
        <p:spPr>
          <a:xfrm flipH="1" flipV="1">
            <a:off x="7211252" y="1016000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4" name="malloc(0x71)"/>
          <p:cNvSpPr txBox="1"/>
          <p:nvPr/>
        </p:nvSpPr>
        <p:spPr>
          <a:xfrm>
            <a:off x="8426907" y="785720"/>
            <a:ext cx="350235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346" name="Line"/>
          <p:cNvSpPr/>
          <p:nvPr/>
        </p:nvSpPr>
        <p:spPr>
          <a:xfrm flipH="1" flipV="1">
            <a:off x="7236652" y="2870199"/>
            <a:ext cx="1698857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7" name="malloc(0xe1)"/>
          <p:cNvSpPr txBox="1"/>
          <p:nvPr/>
        </p:nvSpPr>
        <p:spPr>
          <a:xfrm>
            <a:off x="8452307" y="2639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malloc(0xe1)</a:t>
            </a:r>
          </a:p>
        </p:txBody>
      </p:sp>
      <p:sp>
        <p:nvSpPr>
          <p:cNvPr id="349" name="Line"/>
          <p:cNvSpPr/>
          <p:nvPr/>
        </p:nvSpPr>
        <p:spPr>
          <a:xfrm flipH="1">
            <a:off x="7274752" y="3505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0" name="malloc(0x71)"/>
          <p:cNvSpPr txBox="1"/>
          <p:nvPr/>
        </p:nvSpPr>
        <p:spPr>
          <a:xfrm>
            <a:off x="8490407" y="3274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malloc(0x71)</a:t>
            </a:r>
          </a:p>
        </p:txBody>
      </p:sp>
      <p:sp>
        <p:nvSpPr>
          <p:cNvPr id="352" name="Line"/>
          <p:cNvSpPr/>
          <p:nvPr/>
        </p:nvSpPr>
        <p:spPr>
          <a:xfrm flipH="1">
            <a:off x="7262052" y="5791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3" name="malloc(0xd1)"/>
          <p:cNvSpPr txBox="1"/>
          <p:nvPr/>
        </p:nvSpPr>
        <p:spPr>
          <a:xfrm>
            <a:off x="8477707" y="5560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malloc(0xd1)</a:t>
            </a:r>
          </a:p>
        </p:txBody>
      </p:sp>
      <p:sp>
        <p:nvSpPr>
          <p:cNvPr id="355" name="Line"/>
          <p:cNvSpPr/>
          <p:nvPr/>
        </p:nvSpPr>
        <p:spPr>
          <a:xfrm flipH="1">
            <a:off x="7249352" y="66040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6" name="Fake size header"/>
          <p:cNvSpPr txBox="1"/>
          <p:nvPr/>
        </p:nvSpPr>
        <p:spPr>
          <a:xfrm>
            <a:off x="8795207" y="63737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Fake size header</a:t>
            </a:r>
          </a:p>
        </p:txBody>
      </p:sp>
      <p:sp>
        <p:nvSpPr>
          <p:cNvPr id="357" name="Rectangle"/>
          <p:cNvSpPr/>
          <p:nvPr/>
        </p:nvSpPr>
        <p:spPr>
          <a:xfrm>
            <a:off x="7073022" y="2895751"/>
            <a:ext cx="123677" cy="376381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  <a:alpha val="5457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8" name="overlap"/>
          <p:cNvSpPr txBox="1"/>
          <p:nvPr/>
        </p:nvSpPr>
        <p:spPr>
          <a:xfrm>
            <a:off x="7190894" y="4547128"/>
            <a:ext cx="119237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overlap</a:t>
            </a:r>
          </a:p>
        </p:txBody>
      </p:sp>
      <p:sp>
        <p:nvSpPr>
          <p:cNvPr id="360" name="Line"/>
          <p:cNvSpPr/>
          <p:nvPr/>
        </p:nvSpPr>
        <p:spPr>
          <a:xfrm flipH="1">
            <a:off x="7069404" y="9093200"/>
            <a:ext cx="1698857" cy="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1" name="malloc(0x21)"/>
          <p:cNvSpPr txBox="1"/>
          <p:nvPr/>
        </p:nvSpPr>
        <p:spPr>
          <a:xfrm>
            <a:off x="8285058" y="8862921"/>
            <a:ext cx="350235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malloc(0x21)</a:t>
            </a:r>
          </a:p>
        </p:txBody>
      </p:sp>
      <p:pic>
        <p:nvPicPr>
          <p:cNvPr id="362" name="slide_23.m4a" descr="slide_23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534400" y="40576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30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5169" fill="hold"/>
                                        <p:tgtEl>
                                          <p:spTgt spid="3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Now we free and malloc again, and we have control of a 0x71,0xd1 and a 0x21 chunk"/>
          <p:cNvSpPr txBox="1"/>
          <p:nvPr/>
        </p:nvSpPr>
        <p:spPr>
          <a:xfrm>
            <a:off x="787857" y="4387394"/>
            <a:ext cx="11048086" cy="1080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Now we free and malloc again, and we have control of a 0x71,0xd1 and a 0x21 chunk</a:t>
            </a:r>
          </a:p>
        </p:txBody>
      </p:sp>
    </p:spTree>
  </p:cSld>
  <p:clrMapOvr>
    <a:masterClrMapping/>
  </p:clrMapOvr>
  <p:transition xmlns:p14="http://schemas.microsoft.com/office/powerpoint/2010/main" spd="med" advClick="0" advTm="3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argets of Fastbin At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Targets of Fastbin Attack</a:t>
            </a:r>
          </a:p>
        </p:txBody>
      </p:sp>
      <p:sp>
        <p:nvSpPr>
          <p:cNvPr id="369" name="We usually look for valid size-alignment to bypass malloc-size checks and land a chunk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We usually look for valid size-alignment to bypass malloc-size checks and land a chunk.</a:t>
            </a:r>
          </a:p>
          <a:p>
            <a:pPr/>
            <a:r>
              <a:t>Why 0x71 ?</a:t>
            </a:r>
          </a:p>
          <a:p>
            <a:pPr/>
            <a:r>
              <a:t>Because libc addresses usually start with a 0x7f********</a:t>
            </a:r>
          </a:p>
          <a:p>
            <a:pPr/>
            <a:r>
              <a:t>0x7f******** can become 0x000000000000007f !!</a:t>
            </a:r>
          </a:p>
        </p:txBody>
      </p:sp>
      <p:pic>
        <p:nvPicPr>
          <p:cNvPr id="370" name="slide_25.m4a" descr="slide_25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55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04761" fill="hold"/>
                                        <p:tgtEl>
                                          <p:spTgt spid="3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0x7f5dc49b9ad0: 0x00007f5dc49b5f00…"/>
          <p:cNvSpPr txBox="1"/>
          <p:nvPr/>
        </p:nvSpPr>
        <p:spPr>
          <a:xfrm>
            <a:off x="461003" y="187833"/>
            <a:ext cx="11353487" cy="1046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0x7f5dc49b9ad0:	0x00007f5dc49b5f00</a:t>
            </a:r>
          </a:p>
          <a:p>
            <a:pPr>
              <a:defRPr sz="2000"/>
            </a:pPr>
            <a:r>
              <a:t>0x7f5dc49b9ad8:	0x0000000000000000</a:t>
            </a:r>
            <a:br/>
            <a:r>
              <a:t>0x7f5dc49b9ae0:	0xdeadbeefcafebabe</a:t>
            </a:r>
          </a:p>
        </p:txBody>
      </p:sp>
      <p:sp>
        <p:nvSpPr>
          <p:cNvPr id="373" name="0x7f5dc49b9ad3: 0x00000000007f5dc4…"/>
          <p:cNvSpPr txBox="1"/>
          <p:nvPr/>
        </p:nvSpPr>
        <p:spPr>
          <a:xfrm>
            <a:off x="130803" y="5734558"/>
            <a:ext cx="11353487" cy="1046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0x7f5dc49b9ad3:	0x00000000007f5dc4</a:t>
            </a:r>
          </a:p>
          <a:p>
            <a:pPr>
              <a:defRPr sz="2000"/>
            </a:pPr>
            <a:r>
              <a:t>0x7f5dc49b9adb:	0xfebabe0000000000</a:t>
            </a:r>
            <a:br/>
            <a:r>
              <a:t>0x7f5dc49b9ae3:	0x000000deadbeefca</a:t>
            </a:r>
          </a:p>
        </p:txBody>
      </p:sp>
      <p:sp>
        <p:nvSpPr>
          <p:cNvPr id="374" name="0x7f5dc49b9ad5:     0x000000000000007f…"/>
          <p:cNvSpPr txBox="1"/>
          <p:nvPr/>
        </p:nvSpPr>
        <p:spPr>
          <a:xfrm>
            <a:off x="-34297" y="7718933"/>
            <a:ext cx="11353487" cy="1046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sz="2000"/>
            </a:pPr>
            <a:r>
              <a:t>0x7f5dc49b9ad5:	    0x000000000000007f</a:t>
            </a:r>
          </a:p>
          <a:p>
            <a:pPr>
              <a:defRPr sz="2000"/>
            </a:pPr>
            <a:r>
              <a:t>0x7f5dc49b9add:	 0xefcafebabe0000</a:t>
            </a:r>
            <a:br/>
            <a:r>
              <a:t>0x7f5dc49b9ae5:	0x000000000000deadbe</a:t>
            </a:r>
          </a:p>
        </p:txBody>
      </p:sp>
      <p:sp>
        <p:nvSpPr>
          <p:cNvPr id="375" name="0x7f5dc49b9ad2: 0x000000007f5dc49b…"/>
          <p:cNvSpPr txBox="1"/>
          <p:nvPr/>
        </p:nvSpPr>
        <p:spPr>
          <a:xfrm>
            <a:off x="257803" y="3791458"/>
            <a:ext cx="11353487" cy="1046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0x7f5dc49b9ad2:	0x000000007f5dc49b</a:t>
            </a:r>
          </a:p>
          <a:p>
            <a:pPr>
              <a:defRPr sz="2000"/>
            </a:pPr>
            <a:r>
              <a:t>0x7f5dc49b9ada:	0xbabe000000000000</a:t>
            </a:r>
            <a:br/>
            <a:r>
              <a:t>0x7f5dc49b9ae2:	0x0000deadbeefcafe</a:t>
            </a:r>
          </a:p>
        </p:txBody>
      </p:sp>
      <p:sp>
        <p:nvSpPr>
          <p:cNvPr id="376" name="0x7f5dc49b9ad1: 0x0000007f5dc49b5f…"/>
          <p:cNvSpPr txBox="1"/>
          <p:nvPr/>
        </p:nvSpPr>
        <p:spPr>
          <a:xfrm>
            <a:off x="461003" y="1989646"/>
            <a:ext cx="11353487" cy="1046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t>0x7f5dc49b9ad1:	0x0000007f5dc49b5f</a:t>
            </a:r>
          </a:p>
          <a:p>
            <a:pPr>
              <a:defRPr sz="2000"/>
            </a:pPr>
            <a:r>
              <a:t>0x7f5dc49b9ad9:	0xbe00000000000000</a:t>
            </a:r>
            <a:br/>
            <a:r>
              <a:t>0x7f5dc49b9ae1:	0x00deadbeefcafeba</a:t>
            </a:r>
          </a:p>
        </p:txBody>
      </p:sp>
      <p:sp>
        <p:nvSpPr>
          <p:cNvPr id="378" name="Line"/>
          <p:cNvSpPr/>
          <p:nvPr/>
        </p:nvSpPr>
        <p:spPr>
          <a:xfrm>
            <a:off x="6502074" y="1222680"/>
            <a:ext cx="1" cy="771887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9" name="Shape"/>
          <p:cNvSpPr/>
          <p:nvPr/>
        </p:nvSpPr>
        <p:spPr>
          <a:xfrm>
            <a:off x="3466951" y="101920"/>
            <a:ext cx="5243955" cy="1119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57"/>
                </a:moveTo>
                <a:lnTo>
                  <a:pt x="21600" y="21600"/>
                </a:lnTo>
                <a:lnTo>
                  <a:pt x="21513" y="321"/>
                </a:lnTo>
                <a:lnTo>
                  <a:pt x="86" y="0"/>
                </a:lnTo>
                <a:lnTo>
                  <a:pt x="0" y="21457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0" name="Shape"/>
          <p:cNvSpPr/>
          <p:nvPr/>
        </p:nvSpPr>
        <p:spPr>
          <a:xfrm>
            <a:off x="3515766" y="2003688"/>
            <a:ext cx="5243956" cy="1119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57"/>
                </a:moveTo>
                <a:lnTo>
                  <a:pt x="21600" y="21600"/>
                </a:lnTo>
                <a:lnTo>
                  <a:pt x="21513" y="321"/>
                </a:lnTo>
                <a:lnTo>
                  <a:pt x="86" y="0"/>
                </a:lnTo>
                <a:lnTo>
                  <a:pt x="0" y="21457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1" name="Shape"/>
          <p:cNvSpPr/>
          <p:nvPr/>
        </p:nvSpPr>
        <p:spPr>
          <a:xfrm>
            <a:off x="3312566" y="3754872"/>
            <a:ext cx="5243956" cy="1119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57"/>
                </a:moveTo>
                <a:lnTo>
                  <a:pt x="21600" y="21600"/>
                </a:lnTo>
                <a:lnTo>
                  <a:pt x="21513" y="321"/>
                </a:lnTo>
                <a:lnTo>
                  <a:pt x="86" y="0"/>
                </a:lnTo>
                <a:lnTo>
                  <a:pt x="0" y="21457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2" name="Shape"/>
          <p:cNvSpPr/>
          <p:nvPr/>
        </p:nvSpPr>
        <p:spPr>
          <a:xfrm>
            <a:off x="3185566" y="5743273"/>
            <a:ext cx="5243955" cy="1119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57"/>
                </a:moveTo>
                <a:lnTo>
                  <a:pt x="21600" y="21600"/>
                </a:lnTo>
                <a:lnTo>
                  <a:pt x="21513" y="321"/>
                </a:lnTo>
                <a:lnTo>
                  <a:pt x="86" y="0"/>
                </a:lnTo>
                <a:lnTo>
                  <a:pt x="0" y="21457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3" name="Shape"/>
          <p:cNvSpPr/>
          <p:nvPr/>
        </p:nvSpPr>
        <p:spPr>
          <a:xfrm>
            <a:off x="3020466" y="7641072"/>
            <a:ext cx="5473845" cy="11199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457"/>
                </a:moveTo>
                <a:lnTo>
                  <a:pt x="21600" y="21600"/>
                </a:lnTo>
                <a:lnTo>
                  <a:pt x="21513" y="321"/>
                </a:lnTo>
                <a:lnTo>
                  <a:pt x="86" y="0"/>
                </a:lnTo>
                <a:lnTo>
                  <a:pt x="0" y="21457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5" name="Line"/>
          <p:cNvSpPr/>
          <p:nvPr/>
        </p:nvSpPr>
        <p:spPr>
          <a:xfrm>
            <a:off x="6137495" y="3119478"/>
            <a:ext cx="1" cy="581273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7" name="Line"/>
          <p:cNvSpPr/>
          <p:nvPr/>
        </p:nvSpPr>
        <p:spPr>
          <a:xfrm>
            <a:off x="6137495" y="4945954"/>
            <a:ext cx="1" cy="771887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9" name="Line"/>
          <p:cNvSpPr/>
          <p:nvPr/>
        </p:nvSpPr>
        <p:spPr>
          <a:xfrm>
            <a:off x="5934295" y="6932342"/>
            <a:ext cx="1" cy="586659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1" name="Line"/>
          <p:cNvSpPr/>
          <p:nvPr/>
        </p:nvSpPr>
        <p:spPr>
          <a:xfrm flipH="1">
            <a:off x="8770391" y="7856960"/>
            <a:ext cx="2154061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2" name="Valid Size for 0x71 freelist"/>
          <p:cNvSpPr txBox="1"/>
          <p:nvPr/>
        </p:nvSpPr>
        <p:spPr>
          <a:xfrm>
            <a:off x="10633557" y="7442606"/>
            <a:ext cx="235488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Valid Size</a:t>
            </a:r>
            <a:br/>
            <a:r>
              <a:t>for 0x71 freelist</a:t>
            </a:r>
          </a:p>
        </p:txBody>
      </p:sp>
      <p:sp>
        <p:nvSpPr>
          <p:cNvPr id="393" name="shift=1"/>
          <p:cNvSpPr txBox="1"/>
          <p:nvPr/>
        </p:nvSpPr>
        <p:spPr>
          <a:xfrm>
            <a:off x="6530466" y="1299012"/>
            <a:ext cx="934467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shift=1</a:t>
            </a:r>
          </a:p>
        </p:txBody>
      </p:sp>
      <p:sp>
        <p:nvSpPr>
          <p:cNvPr id="394" name="shift=2"/>
          <p:cNvSpPr txBox="1"/>
          <p:nvPr/>
        </p:nvSpPr>
        <p:spPr>
          <a:xfrm>
            <a:off x="6365366" y="3208052"/>
            <a:ext cx="934467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shift=2</a:t>
            </a:r>
          </a:p>
        </p:txBody>
      </p:sp>
      <p:sp>
        <p:nvSpPr>
          <p:cNvPr id="395" name="shift=3"/>
          <p:cNvSpPr txBox="1"/>
          <p:nvPr/>
        </p:nvSpPr>
        <p:spPr>
          <a:xfrm>
            <a:off x="6365366" y="5009865"/>
            <a:ext cx="934467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shift=3</a:t>
            </a:r>
          </a:p>
        </p:txBody>
      </p:sp>
      <p:sp>
        <p:nvSpPr>
          <p:cNvPr id="396" name="shift=5"/>
          <p:cNvSpPr txBox="1"/>
          <p:nvPr/>
        </p:nvSpPr>
        <p:spPr>
          <a:xfrm>
            <a:off x="6174866" y="7044246"/>
            <a:ext cx="934467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shift=5</a:t>
            </a:r>
          </a:p>
        </p:txBody>
      </p:sp>
      <p:pic>
        <p:nvPicPr>
          <p:cNvPr id="397" name="slide_26.m4a" descr="slide_26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30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2631" fill="hold"/>
                                        <p:tgtEl>
                                          <p:spTgt spid="3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9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Landing near __malloc_hoo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/>
            <a:r>
              <a:t>Landing near __malloc_hook</a:t>
            </a:r>
          </a:p>
        </p:txBody>
      </p:sp>
      <p:sp>
        <p:nvSpPr>
          <p:cNvPr id="400" name="So all we need to find is a libc address followed by a NULL QWORD."/>
          <p:cNvSpPr txBox="1"/>
          <p:nvPr>
            <p:ph type="body" sz="quarter" idx="1"/>
          </p:nvPr>
        </p:nvSpPr>
        <p:spPr>
          <a:xfrm>
            <a:off x="952500" y="2590800"/>
            <a:ext cx="11099800" cy="1133823"/>
          </a:xfrm>
          <a:prstGeom prst="rect">
            <a:avLst/>
          </a:prstGeom>
        </p:spPr>
        <p:txBody>
          <a:bodyPr/>
          <a:lstStyle/>
          <a:p>
            <a:pPr/>
            <a:r>
              <a:t>So all we need to find is a libc address followed by a NULL QWORD.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4229100"/>
            <a:ext cx="9550400" cy="198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6500" y="7791450"/>
            <a:ext cx="6934200" cy="77470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Line"/>
          <p:cNvSpPr/>
          <p:nvPr/>
        </p:nvSpPr>
        <p:spPr>
          <a:xfrm>
            <a:off x="5943600" y="6433963"/>
            <a:ext cx="0" cy="1133824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05" name="slide_27.m4a" descr="slide_27.m4a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5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85079" fill="hold"/>
                                        <p:tgtEl>
                                          <p:spTgt spid="4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0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Just like a normal CTF challenge, we set FD to point to malloc_hook, and we will get allocation near it.…"/>
          <p:cNvSpPr txBox="1"/>
          <p:nvPr>
            <p:ph type="body" idx="1"/>
          </p:nvPr>
        </p:nvSpPr>
        <p:spPr>
          <a:xfrm>
            <a:off x="952500" y="1661417"/>
            <a:ext cx="11099800" cy="5895083"/>
          </a:xfrm>
          <a:prstGeom prst="rect">
            <a:avLst/>
          </a:prstGeom>
        </p:spPr>
        <p:txBody>
          <a:bodyPr/>
          <a:lstStyle/>
          <a:p>
            <a:pPr marL="444499" indent="-444499">
              <a:defRPr b="1" sz="3600"/>
            </a:pPr>
            <a:r>
              <a:t>Just like a normal CTF challenge, we set FD to point to malloc_hook, and we will get allocation near it.</a:t>
            </a:r>
          </a:p>
          <a:p>
            <a:pPr marL="444499" indent="-444499">
              <a:defRPr b="1" sz="3600"/>
            </a:pPr>
            <a:r>
              <a:t>But we don’t know libc. How to make our FD to point there ?</a:t>
            </a:r>
          </a:p>
        </p:txBody>
      </p:sp>
      <p:pic>
        <p:nvPicPr>
          <p:cNvPr id="408" name="slide_28.m4a" descr="slide_28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16643" fill="hold"/>
                                        <p:tgtEl>
                                          <p:spTgt spid="4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08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Now we shall discuss House of Roma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we shall discuss House of Roman.</a:t>
            </a:r>
          </a:p>
          <a:p>
            <a:pPr/>
            <a:r>
              <a:t>We will use the overlap technique (I discussed before) multiple times to overlap and gain control of the FD/BK of freed chunks.</a:t>
            </a:r>
          </a:p>
          <a:p>
            <a:pPr/>
            <a:r>
              <a:t>Alongside 4 powerful partial overwrites, culminating in a shell.</a:t>
            </a:r>
          </a:p>
        </p:txBody>
      </p:sp>
      <p:pic>
        <p:nvPicPr>
          <p:cNvPr id="411" name="slide_29.m4a" descr="slide_29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98683" fill="hold"/>
                                        <p:tgtEl>
                                          <p:spTgt spid="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Heap Exploi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Heap Exploitation</a:t>
            </a:r>
          </a:p>
        </p:txBody>
      </p:sp>
      <p:sp>
        <p:nvSpPr>
          <p:cNvPr id="128" name="In 2005, Phantasmal Phantasmagoria published the first houses of heap exploitation : House of Spirit, House of Force et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26719" indent="-426719" defTabSz="560831">
              <a:spcBef>
                <a:spcPts val="4000"/>
              </a:spcBef>
              <a:defRPr sz="3072"/>
            </a:pPr>
            <a:r>
              <a:t>In 2005, Phantasmal Phantasmagoria published the first houses of heap exploitation : House of Spirit, House of Force etc.</a:t>
            </a:r>
          </a:p>
          <a:p>
            <a:pPr marL="426719" indent="-426719" defTabSz="560831">
              <a:spcBef>
                <a:spcPts val="4000"/>
              </a:spcBef>
              <a:defRPr sz="3072"/>
            </a:pPr>
            <a:r>
              <a:t>Over the years, many patches were made, and new loopholes discovered. New houses were made :)</a:t>
            </a:r>
          </a:p>
          <a:p>
            <a:pPr marL="426719" indent="-426719" defTabSz="560831">
              <a:spcBef>
                <a:spcPts val="4000"/>
              </a:spcBef>
              <a:defRPr sz="3072"/>
            </a:pPr>
            <a:r>
              <a:t>Heap Exploitation, as such, very popular in Asian CTFs.</a:t>
            </a:r>
          </a:p>
          <a:p>
            <a:pPr marL="346709" indent="-346709" defTabSz="560831">
              <a:spcBef>
                <a:spcPts val="4000"/>
              </a:spcBef>
              <a:buSzPct val="50000"/>
              <a:buBlip>
                <a:blip r:embed="rId2"/>
              </a:buBlip>
              <a:defRPr sz="2496"/>
            </a:pPr>
            <a:r>
              <a:t>2016 - House of Orange (HITCON Quals 2016)</a:t>
            </a:r>
            <a:br/>
            <a:r>
              <a:t>2017 - House of Rabbit</a:t>
            </a:r>
          </a:p>
          <a:p>
            <a:pPr marL="346709" indent="-346709" defTabSz="560831">
              <a:spcBef>
                <a:spcPts val="4000"/>
              </a:spcBef>
              <a:defRPr sz="3072"/>
            </a:pPr>
            <a:r>
              <a:t>This year, House of Roman :D</a:t>
            </a:r>
          </a:p>
        </p:txBody>
      </p:sp>
      <p:pic>
        <p:nvPicPr>
          <p:cNvPr id="129" name="slide_3.m4a" descr="slide_3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150100" y="80835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4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85487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Unsorted B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Unsorted Bin</a:t>
            </a:r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9639" y="5882649"/>
            <a:ext cx="6842203" cy="1190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1650" y="2463800"/>
            <a:ext cx="6921500" cy="1003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Allocated Chunk"/>
          <p:cNvSpPr txBox="1"/>
          <p:nvPr/>
        </p:nvSpPr>
        <p:spPr>
          <a:xfrm>
            <a:off x="558088" y="2461870"/>
            <a:ext cx="218483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Allocated Chunk</a:t>
            </a:r>
          </a:p>
        </p:txBody>
      </p:sp>
      <p:sp>
        <p:nvSpPr>
          <p:cNvPr id="417" name="Arrow"/>
          <p:cNvSpPr/>
          <p:nvPr/>
        </p:nvSpPr>
        <p:spPr>
          <a:xfrm flipH="1" rot="16200000">
            <a:off x="5536455" y="4051284"/>
            <a:ext cx="204857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8" name="free(chunk)"/>
          <p:cNvSpPr txBox="1"/>
          <p:nvPr/>
        </p:nvSpPr>
        <p:spPr>
          <a:xfrm>
            <a:off x="6744309" y="4093820"/>
            <a:ext cx="175138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free(chunk)</a:t>
            </a:r>
          </a:p>
        </p:txBody>
      </p:sp>
      <p:sp>
        <p:nvSpPr>
          <p:cNvPr id="419" name="Unsorted Bin"/>
          <p:cNvSpPr txBox="1"/>
          <p:nvPr/>
        </p:nvSpPr>
        <p:spPr>
          <a:xfrm>
            <a:off x="503021" y="6247366"/>
            <a:ext cx="20165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Unsorted Bin</a:t>
            </a:r>
          </a:p>
        </p:txBody>
      </p:sp>
      <p:sp>
        <p:nvSpPr>
          <p:cNvPr id="420" name="Make sure to avoid coalescing with the top chunk !!"/>
          <p:cNvSpPr txBox="1"/>
          <p:nvPr/>
        </p:nvSpPr>
        <p:spPr>
          <a:xfrm>
            <a:off x="1354514" y="7853020"/>
            <a:ext cx="80032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>
              <a:buSzPct val="100000"/>
              <a:buChar char="•"/>
            </a:lvl1pPr>
          </a:lstStyle>
          <a:p>
            <a:pPr/>
            <a:r>
              <a:t>Make sure to avoid coalescing with the top chunk !!</a:t>
            </a:r>
          </a:p>
        </p:txBody>
      </p:sp>
    </p:spTree>
  </p:cSld>
  <p:clrMapOvr>
    <a:masterClrMapping/>
  </p:clrMapOvr>
  <p:transition xmlns:p14="http://schemas.microsoft.com/office/powerpoint/2010/main" spd="med" advClick="0" advTm="3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Unsorted B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Unsorted Bin</a:t>
            </a:r>
          </a:p>
        </p:txBody>
      </p:sp>
      <p:sp>
        <p:nvSpPr>
          <p:cNvPr id="423" name="Freeing an Unsorted bin sets arena pointers, which are pointing into libc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Freeing an Unsorted bin sets arena pointers, which are pointing into libc.</a:t>
            </a:r>
          </a:p>
          <a:p>
            <a:pPr/>
            <a:r>
              <a:t>We can do a partial overwrite of lower 2 bytes of this pointer, so that it points to our __malloc_hook area.</a:t>
            </a:r>
          </a:p>
          <a:p>
            <a:pPr/>
            <a:r>
              <a:t>Lower 12 bits are particular to libc, and remain constant . Thus not affected by ASLR.</a:t>
            </a:r>
          </a:p>
          <a:p>
            <a:pPr/>
            <a:r>
              <a:t>That leaves us with only 4 bits —&gt; 1/16 Probability.</a:t>
            </a:r>
          </a:p>
        </p:txBody>
      </p:sp>
      <p:pic>
        <p:nvPicPr>
          <p:cNvPr id="424" name="slide_31.m4a" descr="slide_31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47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40318" fill="hold"/>
                                        <p:tgtEl>
                                          <p:spTgt spid="4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2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Arena Pointers 0xfdf0f0: 0x00007f91c987bb58 0x00007f91c987bb58"/>
          <p:cNvSpPr txBox="1"/>
          <p:nvPr/>
        </p:nvSpPr>
        <p:spPr>
          <a:xfrm>
            <a:off x="1317904" y="2976220"/>
            <a:ext cx="995311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Arena Pointers</a:t>
            </a:r>
            <a:br/>
            <a:r>
              <a:rPr>
                <a:solidFill>
                  <a:schemeClr val="accent5">
                    <a:lumOff val="-29866"/>
                  </a:schemeClr>
                </a:solidFill>
              </a:rPr>
              <a:t>0xfdf0f0:	0x00007f91c987bb58	0x00007f91c987bb58</a:t>
            </a:r>
          </a:p>
        </p:txBody>
      </p:sp>
      <p:sp>
        <p:nvSpPr>
          <p:cNvPr id="427" name="Our corresponding __malloc_hook address is : 0x7f91c987bacd    in “bacd” , “acd” is unaffected by ASLR . Hence “\xcd\xXa”"/>
          <p:cNvSpPr txBox="1"/>
          <p:nvPr/>
        </p:nvSpPr>
        <p:spPr>
          <a:xfrm>
            <a:off x="1435963" y="4214470"/>
            <a:ext cx="9269274" cy="1934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Our corresponding __malloc_hook address is : 0x7f91c987bacd</a:t>
            </a:r>
            <a:br/>
            <a:br/>
            <a:br/>
            <a:br/>
            <a:r>
              <a:t>in “bacd” , “acd” is unaffected by ASLR . Hence “\xcd\xXa”</a:t>
            </a:r>
          </a:p>
        </p:txBody>
      </p:sp>
      <p:pic>
        <p:nvPicPr>
          <p:cNvPr id="428" name="slide_32.m4a" descr="slide_32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4286" fill="hold"/>
                                        <p:tgtEl>
                                          <p:spTgt spid="4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2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o, if we could somehow do something like this :"/>
          <p:cNvSpPr txBox="1"/>
          <p:nvPr>
            <p:ph type="body" sz="quarter" idx="1"/>
          </p:nvPr>
        </p:nvSpPr>
        <p:spPr>
          <a:xfrm>
            <a:off x="952500" y="914400"/>
            <a:ext cx="11099800" cy="623541"/>
          </a:xfrm>
          <a:prstGeom prst="rect">
            <a:avLst/>
          </a:prstGeom>
        </p:spPr>
        <p:txBody>
          <a:bodyPr/>
          <a:lstStyle/>
          <a:p>
            <a:pPr/>
            <a:r>
              <a:t>So, if we could somehow do something like this :</a:t>
            </a:r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1638300"/>
            <a:ext cx="6807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free 2 0x71 chunks…"/>
          <p:cNvSpPr txBox="1"/>
          <p:nvPr/>
        </p:nvSpPr>
        <p:spPr>
          <a:xfrm>
            <a:off x="8444788" y="3083802"/>
            <a:ext cx="4141127" cy="2493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  <a:defRPr sz="2200"/>
            </a:pPr>
            <a:r>
              <a:t>free 2 0x71 chunks</a:t>
            </a:r>
          </a:p>
          <a:p>
            <a:pPr marL="228600" indent="-228600">
              <a:buSzPct val="100000"/>
              <a:buChar char="•"/>
              <a:defRPr sz="2200"/>
            </a:pPr>
            <a:r>
              <a:t>Partial overwrite a fd (with careful calc, u can make it to be in the same 0x100 range and avoid another 4 bit brute).</a:t>
            </a:r>
          </a:p>
        </p:txBody>
      </p:sp>
      <p:pic>
        <p:nvPicPr>
          <p:cNvPr id="433" name="slide_33.m4a" descr="slide_33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648700" y="55816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10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1610" fill="hold"/>
                                        <p:tgtEl>
                                          <p:spTgt spid="4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o, if we could somehow do something like this :"/>
          <p:cNvSpPr txBox="1"/>
          <p:nvPr>
            <p:ph type="body" sz="quarter" idx="1"/>
          </p:nvPr>
        </p:nvSpPr>
        <p:spPr>
          <a:xfrm>
            <a:off x="952500" y="914400"/>
            <a:ext cx="11099800" cy="623541"/>
          </a:xfrm>
          <a:prstGeom prst="rect">
            <a:avLst/>
          </a:prstGeom>
        </p:spPr>
        <p:txBody>
          <a:bodyPr/>
          <a:lstStyle/>
          <a:p>
            <a:pPr/>
            <a:r>
              <a:t>So, if we could somehow do something like this :</a:t>
            </a:r>
          </a:p>
        </p:txBody>
      </p:sp>
      <p:pic>
        <p:nvPicPr>
          <p:cNvPr id="4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1638300"/>
            <a:ext cx="6807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onnection Line"/>
          <p:cNvSpPr/>
          <p:nvPr/>
        </p:nvSpPr>
        <p:spPr>
          <a:xfrm>
            <a:off x="2309498" y="5454708"/>
            <a:ext cx="483841" cy="1818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6" h="21600" fill="norm" stroke="1" extrusionOk="0">
                <a:moveTo>
                  <a:pt x="16216" y="21600"/>
                </a:moveTo>
                <a:cubicBezTo>
                  <a:pt x="-4723" y="15720"/>
                  <a:pt x="-5384" y="8520"/>
                  <a:pt x="14232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38" name="free 2 0x71 chunks…"/>
          <p:cNvSpPr txBox="1"/>
          <p:nvPr/>
        </p:nvSpPr>
        <p:spPr>
          <a:xfrm>
            <a:off x="8444788" y="3083802"/>
            <a:ext cx="4141127" cy="2150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>
              <a:buSzPct val="100000"/>
              <a:buChar char="•"/>
              <a:defRPr sz="2200"/>
            </a:pPr>
            <a:r>
              <a:t>free 2 0x71 chunks</a:t>
            </a:r>
          </a:p>
          <a:p>
            <a:pPr marL="228600" indent="-228600">
              <a:buSzPct val="100000"/>
              <a:buChar char="•"/>
              <a:defRPr sz="2200"/>
            </a:pPr>
            <a:r>
              <a:t>Partial overwrite a fd (with careful calc, u can make it to be in the same 0x100 range and avoid another 4 bit brute).</a:t>
            </a:r>
          </a:p>
        </p:txBody>
      </p:sp>
      <p:pic>
        <p:nvPicPr>
          <p:cNvPr id="439" name="slide_34.m4a" descr="slide_34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9194800" y="61277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2562" fill="hold"/>
                                        <p:tgtEl>
                                          <p:spTgt spid="4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o, if we could somehow do something like this :"/>
          <p:cNvSpPr txBox="1"/>
          <p:nvPr>
            <p:ph type="body" sz="quarter" idx="1"/>
          </p:nvPr>
        </p:nvSpPr>
        <p:spPr>
          <a:xfrm>
            <a:off x="952500" y="914400"/>
            <a:ext cx="11099800" cy="623541"/>
          </a:xfrm>
          <a:prstGeom prst="rect">
            <a:avLst/>
          </a:prstGeom>
        </p:spPr>
        <p:txBody>
          <a:bodyPr/>
          <a:lstStyle/>
          <a:p>
            <a:pPr/>
            <a:r>
              <a:t>So, if we could somehow do something like this :</a:t>
            </a:r>
          </a:p>
        </p:txBody>
      </p:sp>
      <p:pic>
        <p:nvPicPr>
          <p:cNvPr id="4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1638300"/>
            <a:ext cx="6807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Connection Line"/>
          <p:cNvSpPr/>
          <p:nvPr/>
        </p:nvSpPr>
        <p:spPr>
          <a:xfrm>
            <a:off x="2309498" y="5454708"/>
            <a:ext cx="483841" cy="1818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6" h="21600" fill="norm" stroke="1" extrusionOk="0">
                <a:moveTo>
                  <a:pt x="16216" y="21600"/>
                </a:moveTo>
                <a:cubicBezTo>
                  <a:pt x="-4723" y="15720"/>
                  <a:pt x="-5384" y="8520"/>
                  <a:pt x="14232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445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2330" y="5899397"/>
            <a:ext cx="481957" cy="519114"/>
          </a:xfrm>
          <a:prstGeom prst="rect">
            <a:avLst/>
          </a:prstGeom>
        </p:spPr>
      </p:pic>
      <p:pic>
        <p:nvPicPr>
          <p:cNvPr id="447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5761" y="5921077"/>
            <a:ext cx="504926" cy="526902"/>
          </a:xfrm>
          <a:prstGeom prst="rect">
            <a:avLst/>
          </a:prstGeom>
        </p:spPr>
      </p:pic>
      <p:sp>
        <p:nvSpPr>
          <p:cNvPr id="449" name="free 2 0x71 chunks…"/>
          <p:cNvSpPr txBox="1"/>
          <p:nvPr/>
        </p:nvSpPr>
        <p:spPr>
          <a:xfrm>
            <a:off x="8444788" y="4626852"/>
            <a:ext cx="4141127" cy="2150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  <a:defRPr sz="2200"/>
            </a:pPr>
            <a:r>
              <a:t>free 2 0x71 chunks</a:t>
            </a:r>
          </a:p>
          <a:p>
            <a:pPr marL="228600" indent="-228600">
              <a:buSzPct val="100000"/>
              <a:buChar char="•"/>
              <a:defRPr sz="2200"/>
            </a:pPr>
            <a:r>
              <a:t>Partial overwrite a fd (with careful calc, u can make it to be in the same 0x100 range and avoid another 4 bit brute).</a:t>
            </a:r>
          </a:p>
        </p:txBody>
      </p:sp>
      <p:pic>
        <p:nvPicPr>
          <p:cNvPr id="450" name="slide_35.m4a" descr="slide_35.m4a"/>
          <p:cNvPicPr>
            <a:picLocks noChangeAspect="0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9029700" y="28892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5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0158" fill="hold"/>
                                        <p:tgtEl>
                                          <p:spTgt spid="4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50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o, if we could somehow do something like this :"/>
          <p:cNvSpPr txBox="1"/>
          <p:nvPr>
            <p:ph type="body" sz="quarter" idx="1"/>
          </p:nvPr>
        </p:nvSpPr>
        <p:spPr>
          <a:xfrm>
            <a:off x="952500" y="914400"/>
            <a:ext cx="11099800" cy="623541"/>
          </a:xfrm>
          <a:prstGeom prst="rect">
            <a:avLst/>
          </a:prstGeom>
        </p:spPr>
        <p:txBody>
          <a:bodyPr/>
          <a:lstStyle/>
          <a:p>
            <a:pPr/>
            <a:r>
              <a:t>So, if we could somehow do something like this :</a:t>
            </a: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1638300"/>
            <a:ext cx="6807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Connection Line"/>
          <p:cNvSpPr/>
          <p:nvPr/>
        </p:nvSpPr>
        <p:spPr>
          <a:xfrm>
            <a:off x="2309498" y="5454708"/>
            <a:ext cx="483841" cy="1818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6" h="21600" fill="norm" stroke="1" extrusionOk="0">
                <a:moveTo>
                  <a:pt x="16216" y="21600"/>
                </a:moveTo>
                <a:cubicBezTo>
                  <a:pt x="-4723" y="15720"/>
                  <a:pt x="-5384" y="8520"/>
                  <a:pt x="14232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456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2330" y="5899397"/>
            <a:ext cx="481957" cy="519114"/>
          </a:xfrm>
          <a:prstGeom prst="rect">
            <a:avLst/>
          </a:prstGeom>
        </p:spPr>
      </p:pic>
      <p:pic>
        <p:nvPicPr>
          <p:cNvPr id="458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5761" y="5921077"/>
            <a:ext cx="504926" cy="526902"/>
          </a:xfrm>
          <a:prstGeom prst="rect">
            <a:avLst/>
          </a:prstGeom>
        </p:spPr>
      </p:pic>
      <p:sp>
        <p:nvSpPr>
          <p:cNvPr id="464" name="Connection Line"/>
          <p:cNvSpPr/>
          <p:nvPr/>
        </p:nvSpPr>
        <p:spPr>
          <a:xfrm>
            <a:off x="2107732" y="2239760"/>
            <a:ext cx="561401" cy="3154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0"/>
                </a:moveTo>
                <a:cubicBezTo>
                  <a:pt x="-5328" y="8044"/>
                  <a:pt x="-5400" y="15244"/>
                  <a:pt x="15984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61" name="free 2 0x71 chunks…"/>
          <p:cNvSpPr txBox="1"/>
          <p:nvPr/>
        </p:nvSpPr>
        <p:spPr>
          <a:xfrm>
            <a:off x="8444788" y="4626852"/>
            <a:ext cx="4141127" cy="2150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  <a:defRPr sz="2200"/>
            </a:pPr>
            <a:r>
              <a:t>free 2 0x71 chunks</a:t>
            </a:r>
          </a:p>
          <a:p>
            <a:pPr marL="228600" indent="-228600">
              <a:buSzPct val="100000"/>
              <a:buChar char="•"/>
              <a:defRPr sz="2200"/>
            </a:pPr>
            <a:r>
              <a:t>Partial overwrite a fd (with careful calc, u can make it to be in the same 0x100 range and avoid another 4 bit brute).</a:t>
            </a:r>
          </a:p>
        </p:txBody>
      </p:sp>
      <p:pic>
        <p:nvPicPr>
          <p:cNvPr id="462" name="slide_36.m4a" descr="slide_36.m4a"/>
          <p:cNvPicPr>
            <a:picLocks noChangeAspect="0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0020300" y="30416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4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24807" fill="hold"/>
                                        <p:tgtEl>
                                          <p:spTgt spid="4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6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o, if we could somehow do something like this :"/>
          <p:cNvSpPr txBox="1"/>
          <p:nvPr>
            <p:ph type="body" sz="quarter" idx="1"/>
          </p:nvPr>
        </p:nvSpPr>
        <p:spPr>
          <a:xfrm>
            <a:off x="952500" y="914400"/>
            <a:ext cx="11099800" cy="623541"/>
          </a:xfrm>
          <a:prstGeom prst="rect">
            <a:avLst/>
          </a:prstGeom>
        </p:spPr>
        <p:txBody>
          <a:bodyPr/>
          <a:lstStyle/>
          <a:p>
            <a:pPr/>
            <a:r>
              <a:t>So, if we could somehow do something like this :</a:t>
            </a:r>
          </a:p>
        </p:txBody>
      </p:sp>
      <p:pic>
        <p:nvPicPr>
          <p:cNvPr id="4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1638300"/>
            <a:ext cx="6807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Connection Line"/>
          <p:cNvSpPr/>
          <p:nvPr/>
        </p:nvSpPr>
        <p:spPr>
          <a:xfrm>
            <a:off x="2309498" y="5454708"/>
            <a:ext cx="483841" cy="1818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6" h="21600" fill="norm" stroke="1" extrusionOk="0">
                <a:moveTo>
                  <a:pt x="16216" y="21600"/>
                </a:moveTo>
                <a:cubicBezTo>
                  <a:pt x="-4723" y="15720"/>
                  <a:pt x="-5384" y="8520"/>
                  <a:pt x="14232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469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2330" y="5899397"/>
            <a:ext cx="481957" cy="519114"/>
          </a:xfrm>
          <a:prstGeom prst="rect">
            <a:avLst/>
          </a:prstGeom>
        </p:spPr>
      </p:pic>
      <p:pic>
        <p:nvPicPr>
          <p:cNvPr id="471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5761" y="5921077"/>
            <a:ext cx="504926" cy="526902"/>
          </a:xfrm>
          <a:prstGeom prst="rect">
            <a:avLst/>
          </a:prstGeom>
        </p:spPr>
      </p:pic>
      <p:sp>
        <p:nvSpPr>
          <p:cNvPr id="478" name="Connection Line"/>
          <p:cNvSpPr/>
          <p:nvPr/>
        </p:nvSpPr>
        <p:spPr>
          <a:xfrm>
            <a:off x="2107732" y="2239760"/>
            <a:ext cx="561401" cy="3154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0"/>
                </a:moveTo>
                <a:cubicBezTo>
                  <a:pt x="-5328" y="8044"/>
                  <a:pt x="-5400" y="15244"/>
                  <a:pt x="15984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74" name="Shape"/>
          <p:cNvSpPr/>
          <p:nvPr/>
        </p:nvSpPr>
        <p:spPr>
          <a:xfrm>
            <a:off x="4428629" y="2125315"/>
            <a:ext cx="551113" cy="331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" y="20777"/>
                </a:moveTo>
                <a:lnTo>
                  <a:pt x="0" y="0"/>
                </a:lnTo>
                <a:lnTo>
                  <a:pt x="21600" y="666"/>
                </a:lnTo>
                <a:lnTo>
                  <a:pt x="21600" y="21600"/>
                </a:lnTo>
                <a:lnTo>
                  <a:pt x="2" y="20777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5" name="free 2 0x71 chunks…"/>
          <p:cNvSpPr txBox="1"/>
          <p:nvPr/>
        </p:nvSpPr>
        <p:spPr>
          <a:xfrm>
            <a:off x="8444788" y="3769602"/>
            <a:ext cx="4141127" cy="3865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  <a:defRPr sz="2200"/>
            </a:pPr>
            <a:r>
              <a:t>free 2 0x71 chunks</a:t>
            </a:r>
          </a:p>
          <a:p>
            <a:pPr marL="228600" indent="-228600">
              <a:buSzPct val="100000"/>
              <a:buChar char="•"/>
              <a:defRPr sz="2200"/>
            </a:pPr>
            <a:r>
              <a:t>Partial overwrite a fd (with careful calc, u can make it to be in the same 0x100 range and avoid another 4 bit brute).</a:t>
            </a:r>
          </a:p>
          <a:p>
            <a:pPr marL="228600" indent="-228600">
              <a:buSzPct val="100000"/>
              <a:buChar char="•"/>
              <a:defRPr sz="2200"/>
            </a:pPr>
            <a:r>
              <a:t>Thus we made malloc believe that the top 0x71 chunk is actually a freed 0x71 chunk (when actually we just malloc’d it)</a:t>
            </a:r>
          </a:p>
        </p:txBody>
      </p:sp>
      <p:pic>
        <p:nvPicPr>
          <p:cNvPr id="476" name="slide_37.m4a" descr="slide_37.m4a"/>
          <p:cNvPicPr>
            <a:picLocks noChangeAspect="0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9702800" y="24193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5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2539" fill="hold"/>
                                        <p:tgtEl>
                                          <p:spTgt spid="4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7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o, if we could somehow do something like this :"/>
          <p:cNvSpPr txBox="1"/>
          <p:nvPr>
            <p:ph type="body" sz="quarter" idx="1"/>
          </p:nvPr>
        </p:nvSpPr>
        <p:spPr>
          <a:xfrm>
            <a:off x="952500" y="914400"/>
            <a:ext cx="11099800" cy="623541"/>
          </a:xfrm>
          <a:prstGeom prst="rect">
            <a:avLst/>
          </a:prstGeom>
        </p:spPr>
        <p:txBody>
          <a:bodyPr/>
          <a:lstStyle/>
          <a:p>
            <a:pPr/>
            <a:r>
              <a:t>So, if we could somehow do something like this :</a:t>
            </a:r>
          </a:p>
        </p:txBody>
      </p:sp>
      <p:pic>
        <p:nvPicPr>
          <p:cNvPr id="4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00" y="1638300"/>
            <a:ext cx="6807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Connection Line"/>
          <p:cNvSpPr/>
          <p:nvPr/>
        </p:nvSpPr>
        <p:spPr>
          <a:xfrm>
            <a:off x="2309498" y="5454708"/>
            <a:ext cx="483841" cy="1818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6" h="21600" fill="norm" stroke="1" extrusionOk="0">
                <a:moveTo>
                  <a:pt x="16216" y="21600"/>
                </a:moveTo>
                <a:cubicBezTo>
                  <a:pt x="-4723" y="15720"/>
                  <a:pt x="-5384" y="8520"/>
                  <a:pt x="14232" y="0"/>
                </a:cubicBezTo>
              </a:path>
            </a:pathLst>
          </a:custGeom>
          <a:ln w="25400">
            <a:solidFill>
              <a:srgbClr val="FFFF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483" name="Line" descr="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2330" y="5899397"/>
            <a:ext cx="481957" cy="519114"/>
          </a:xfrm>
          <a:prstGeom prst="rect">
            <a:avLst/>
          </a:prstGeom>
        </p:spPr>
      </p:pic>
      <p:pic>
        <p:nvPicPr>
          <p:cNvPr id="485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25761" y="5921077"/>
            <a:ext cx="504926" cy="526902"/>
          </a:xfrm>
          <a:prstGeom prst="rect">
            <a:avLst/>
          </a:prstGeom>
        </p:spPr>
      </p:pic>
      <p:sp>
        <p:nvSpPr>
          <p:cNvPr id="495" name="Connection Line"/>
          <p:cNvSpPr/>
          <p:nvPr/>
        </p:nvSpPr>
        <p:spPr>
          <a:xfrm>
            <a:off x="2107732" y="2239760"/>
            <a:ext cx="561401" cy="3154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fill="norm" stroke="1" extrusionOk="0">
                <a:moveTo>
                  <a:pt x="16200" y="0"/>
                </a:moveTo>
                <a:cubicBezTo>
                  <a:pt x="-5328" y="8044"/>
                  <a:pt x="-5400" y="15244"/>
                  <a:pt x="15984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488" name="Shape"/>
          <p:cNvSpPr/>
          <p:nvPr/>
        </p:nvSpPr>
        <p:spPr>
          <a:xfrm>
            <a:off x="4428629" y="2125315"/>
            <a:ext cx="551113" cy="331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" y="20777"/>
                </a:moveTo>
                <a:lnTo>
                  <a:pt x="0" y="0"/>
                </a:lnTo>
                <a:lnTo>
                  <a:pt x="21600" y="666"/>
                </a:lnTo>
                <a:lnTo>
                  <a:pt x="21600" y="21600"/>
                </a:lnTo>
                <a:lnTo>
                  <a:pt x="2" y="20777"/>
                </a:lnTo>
                <a:close/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0" name="Line"/>
          <p:cNvSpPr/>
          <p:nvPr/>
        </p:nvSpPr>
        <p:spPr>
          <a:xfrm flipH="1" flipV="1">
            <a:off x="5158177" y="2290916"/>
            <a:ext cx="3969433" cy="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1" name="Partial overwrite to __malloc_hook"/>
          <p:cNvSpPr txBox="1"/>
          <p:nvPr/>
        </p:nvSpPr>
        <p:spPr>
          <a:xfrm>
            <a:off x="9348850" y="1876237"/>
            <a:ext cx="264749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Partial overwrite</a:t>
            </a:r>
            <a:br/>
            <a:r>
              <a:t>to __malloc_hook</a:t>
            </a:r>
          </a:p>
        </p:txBody>
      </p:sp>
      <p:sp>
        <p:nvSpPr>
          <p:cNvPr id="492" name="free 2 0x71 chunks…"/>
          <p:cNvSpPr txBox="1"/>
          <p:nvPr/>
        </p:nvSpPr>
        <p:spPr>
          <a:xfrm>
            <a:off x="8444788" y="3426702"/>
            <a:ext cx="4141127" cy="4551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100000"/>
              <a:buChar char="•"/>
              <a:defRPr sz="2200"/>
            </a:pPr>
            <a:r>
              <a:t>free 2 0x71 chunks</a:t>
            </a:r>
          </a:p>
          <a:p>
            <a:pPr marL="228600" indent="-228600">
              <a:buSzPct val="100000"/>
              <a:buChar char="•"/>
              <a:defRPr sz="2200"/>
            </a:pPr>
            <a:r>
              <a:t>Partial overwrite a fd (with careful calc, u can make it to be in the same 0x100 range and avoid another 4 bit brute).</a:t>
            </a:r>
          </a:p>
          <a:p>
            <a:pPr marL="228600" indent="-228600">
              <a:buSzPct val="100000"/>
              <a:buChar char="•"/>
              <a:defRPr sz="2200"/>
            </a:pPr>
            <a:r>
              <a:t>Thus we made malloc believe that the top 0x71 chunk is actually a freed 0x71 chunk (when actually we just malloc’d it)</a:t>
            </a:r>
          </a:p>
          <a:p>
            <a:pPr marL="228600" indent="-228600">
              <a:buSzPct val="100000"/>
              <a:buChar char="•"/>
              <a:defRPr sz="2200"/>
            </a:pPr>
            <a:r>
              <a:t>The 3rd allocation will land near __malloc_hook</a:t>
            </a:r>
          </a:p>
        </p:txBody>
      </p:sp>
      <p:pic>
        <p:nvPicPr>
          <p:cNvPr id="493" name="slide_38.m4a" descr="slide_38.m4a"/>
          <p:cNvPicPr>
            <a:picLocks noChangeAspect="0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0998200" y="82613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1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6462" fill="hold"/>
                                        <p:tgtEl>
                                          <p:spTgt spid="4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9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ounds like a great plan, except 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Sounds like a great plan, except ……</a:t>
            </a:r>
          </a:p>
        </p:txBody>
      </p:sp>
    </p:spTree>
  </p:cSld>
  <p:clrMapOvr>
    <a:masterClrMapping/>
  </p:clrMapOvr>
  <p:transition xmlns:p14="http://schemas.microsoft.com/office/powerpoint/2010/main" spd="med" advClick="0" advTm="3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</a:t>
            </a:r>
          </a:p>
        </p:txBody>
      </p:sp>
      <p:sp>
        <p:nvSpPr>
          <p:cNvPr id="132" name="Leakl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Leakless</a:t>
            </a:r>
          </a:p>
          <a:p>
            <a:pPr marL="444499" indent="-444499">
              <a:buSzPct val="50000"/>
              <a:buBlip>
                <a:blip r:embed="rId2"/>
              </a:buBlip>
              <a:defRPr sz="2600"/>
            </a:pPr>
            <a:r>
              <a:t>We use a series of 4 partial overwrite to achieve complete RCE.</a:t>
            </a:r>
          </a:p>
          <a:p>
            <a:pPr marL="444499" indent="-444499">
              <a:buSzPct val="50000"/>
              <a:buBlip>
                <a:blip r:embed="rId2"/>
              </a:buBlip>
              <a:defRPr sz="2600"/>
            </a:pPr>
            <a:r>
              <a:t>The server does not need to print any data back to us.</a:t>
            </a:r>
          </a:p>
          <a:p>
            <a:pPr/>
            <a:r>
              <a:t>Can be performed using simple off-by-one bugs to powerful UAFs</a:t>
            </a:r>
          </a:p>
          <a:p>
            <a:pPr/>
            <a:r>
              <a:t>Can also beat calloc()</a:t>
            </a:r>
          </a:p>
        </p:txBody>
      </p:sp>
      <p:pic>
        <p:nvPicPr>
          <p:cNvPr id="133" name="slide_4.m4a" descr="slide_4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705600" y="78930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47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26078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ounds like a great plan, except …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Sounds like a great plan, except ……</a:t>
            </a:r>
          </a:p>
          <a:p>
            <a:pPr/>
            <a:r>
              <a:t>Problem ???????</a:t>
            </a:r>
          </a:p>
          <a:p>
            <a:pPr/>
            <a:r>
              <a:t>We are using calloc() — a newly allocated chunk is memset()’d to NULL.</a:t>
            </a:r>
          </a:p>
        </p:txBody>
      </p:sp>
    </p:spTree>
  </p:cSld>
  <p:clrMapOvr>
    <a:masterClrMapping/>
  </p:clrMapOvr>
  <p:transition xmlns:p14="http://schemas.microsoft.com/office/powerpoint/2010/main" spd="med" advClick="0" advTm="5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ounds like a great plan, except …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Sounds like a great plan, except ……</a:t>
            </a:r>
          </a:p>
          <a:p>
            <a:pPr/>
            <a:r>
              <a:t>Problem ???????</a:t>
            </a:r>
          </a:p>
          <a:p>
            <a:pPr/>
            <a:r>
              <a:t>We are using calloc() — a newly allocated chunk is memset()’d to NULL.</a:t>
            </a:r>
          </a:p>
          <a:p>
            <a:pPr/>
            <a:r>
              <a:t>So even if we get an overlap, the arena pointers will be NULL’d out, and we will be left with nothing to partial overwrite.</a:t>
            </a:r>
          </a:p>
        </p:txBody>
      </p:sp>
      <p:pic>
        <p:nvPicPr>
          <p:cNvPr id="502" name="slide_41.m4a" descr="slide_41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9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272" fill="hold"/>
                                        <p:tgtEl>
                                          <p:spTgt spid="5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0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he calloc bypass"/>
          <p:cNvSpPr txBox="1"/>
          <p:nvPr>
            <p:ph type="title"/>
          </p:nvPr>
        </p:nvSpPr>
        <p:spPr>
          <a:xfrm>
            <a:off x="952500" y="254000"/>
            <a:ext cx="11099800" cy="1558727"/>
          </a:xfrm>
          <a:prstGeom prst="rect">
            <a:avLst/>
          </a:prstGeom>
        </p:spPr>
        <p:txBody>
          <a:bodyPr/>
          <a:lstStyle/>
          <a:p>
            <a:pPr/>
            <a:r>
              <a:t>The calloc bypass</a:t>
            </a:r>
          </a:p>
        </p:txBody>
      </p:sp>
      <p:sp>
        <p:nvSpPr>
          <p:cNvPr id="505" name="There is a flaw in it. Looking at the source code of calloc.…"/>
          <p:cNvSpPr txBox="1"/>
          <p:nvPr>
            <p:ph type="body" sz="quarter" idx="1"/>
          </p:nvPr>
        </p:nvSpPr>
        <p:spPr>
          <a:xfrm>
            <a:off x="952500" y="1968500"/>
            <a:ext cx="11099800" cy="1896964"/>
          </a:xfrm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700"/>
              </a:spcBef>
              <a:defRPr sz="2880"/>
            </a:pPr>
            <a:r>
              <a:t>There is a flaw in it. Looking at the source code of calloc.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rPr>
                <a:hlinkClick r:id="rId2" invalidUrl="" action="" tgtFrame="" tooltip="" history="1" highlightClick="0" endSnd="0"/>
              </a:rPr>
              <a:t>https://github.com/str8outtaheap/heapwn/blob/master/malloc/__libc_calloc.c</a:t>
            </a:r>
          </a:p>
        </p:txBody>
      </p:sp>
      <p:pic>
        <p:nvPicPr>
          <p:cNvPr id="506" name="slide_42.m4a" descr="slide_42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9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6870" fill="hold"/>
                                        <p:tgtEl>
                                          <p:spTgt spid="5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0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he calloc bypass"/>
          <p:cNvSpPr txBox="1"/>
          <p:nvPr>
            <p:ph type="title"/>
          </p:nvPr>
        </p:nvSpPr>
        <p:spPr>
          <a:xfrm>
            <a:off x="952500" y="254000"/>
            <a:ext cx="11099800" cy="1558727"/>
          </a:xfrm>
          <a:prstGeom prst="rect">
            <a:avLst/>
          </a:prstGeom>
        </p:spPr>
        <p:txBody>
          <a:bodyPr/>
          <a:lstStyle/>
          <a:p>
            <a:pPr/>
            <a:r>
              <a:t>The calloc bypass</a:t>
            </a:r>
          </a:p>
        </p:txBody>
      </p:sp>
      <p:sp>
        <p:nvSpPr>
          <p:cNvPr id="509" name="There is a flaw in it. Looking at the source code of calloc.…"/>
          <p:cNvSpPr txBox="1"/>
          <p:nvPr>
            <p:ph type="body" sz="quarter" idx="1"/>
          </p:nvPr>
        </p:nvSpPr>
        <p:spPr>
          <a:xfrm>
            <a:off x="952500" y="1968500"/>
            <a:ext cx="11099800" cy="1896964"/>
          </a:xfrm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700"/>
              </a:spcBef>
              <a:defRPr sz="2880"/>
            </a:pPr>
            <a:r>
              <a:t>There is a flaw in it. Looking at the source code of calloc.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rPr>
                <a:hlinkClick r:id="rId2" invalidUrl="" action="" tgtFrame="" tooltip="" history="1" highlightClick="0" endSnd="0"/>
              </a:rPr>
              <a:t>https://github.com/str8outtaheap/heapwn/blob/master/malloc/__libc_calloc.c</a:t>
            </a:r>
          </a:p>
        </p:txBody>
      </p:sp>
      <p:sp>
        <p:nvSpPr>
          <p:cNvPr id="510" name="mem = _int_malloc (av, sz);…"/>
          <p:cNvSpPr txBox="1"/>
          <p:nvPr/>
        </p:nvSpPr>
        <p:spPr>
          <a:xfrm>
            <a:off x="1334128" y="3753092"/>
            <a:ext cx="10539744" cy="454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1400">
                <a:solidFill>
                  <a:srgbClr val="005CC5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005CC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mem = </a:t>
            </a:r>
            <a:r>
              <a:t>_int_malloc</a:t>
            </a:r>
            <a:r>
              <a:rPr>
                <a:solidFill>
                  <a:srgbClr val="24292E"/>
                </a:solidFill>
              </a:rPr>
              <a:t> (av, sz);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 b="0" sz="1200">
                <a:solidFill>
                  <a:srgbClr val="005CC5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005CC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p = </a:t>
            </a:r>
            <a:r>
              <a:t>mem2chunk</a:t>
            </a:r>
            <a:r>
              <a:rPr>
                <a:solidFill>
                  <a:srgbClr val="24292E"/>
                </a:solidFill>
              </a:rPr>
              <a:t> (mem);</a:t>
            </a:r>
          </a:p>
          <a:p>
            <a:pPr algn="l" defTabSz="457200">
              <a:defRPr b="0" sz="1400">
                <a:solidFill>
                  <a:srgbClr val="1B1F23">
                    <a:alpha val="29804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6A737D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t>/* Two optional cases in which clearing not necessary */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 b="0" sz="1400">
                <a:solidFill>
                  <a:srgbClr val="1B1F23">
                    <a:alpha val="29804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005CC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</a:t>
            </a:r>
            <a:r>
              <a:rPr>
                <a:solidFill>
                  <a:srgbClr val="D73A49"/>
                </a:solidFill>
              </a:rPr>
              <a:t>if</a:t>
            </a:r>
            <a:r>
              <a:rPr>
                <a:solidFill>
                  <a:srgbClr val="24292E"/>
                </a:solidFill>
              </a:rPr>
              <a:t> (</a:t>
            </a:r>
            <a:r>
              <a:t>chunk_is_mmapped</a:t>
            </a:r>
            <a:r>
              <a:rPr>
                <a:solidFill>
                  <a:srgbClr val="24292E"/>
                </a:solidFill>
              </a:rPr>
              <a:t> (p))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 b="0" sz="1400">
                <a:solidFill>
                  <a:srgbClr val="1B1F23">
                    <a:alpha val="29804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{</a:t>
            </a:r>
          </a:p>
          <a:p>
            <a:pPr algn="l" defTabSz="457200">
              <a:defRPr b="0" sz="1400">
                <a:solidFill>
                  <a:srgbClr val="1B1F23">
                    <a:alpha val="29804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005CC5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24292E"/>
                </a:solidFill>
              </a:rPr>
              <a:t>      </a:t>
            </a:r>
            <a:r>
              <a:rPr>
                <a:solidFill>
                  <a:srgbClr val="D73A49"/>
                </a:solidFill>
              </a:rPr>
              <a:t>if</a:t>
            </a:r>
            <a:r>
              <a:rPr>
                <a:solidFill>
                  <a:srgbClr val="24292E"/>
                </a:solidFill>
              </a:rPr>
              <a:t> (</a:t>
            </a:r>
            <a:r>
              <a:t>__builtin_expect</a:t>
            </a:r>
            <a:r>
              <a:rPr>
                <a:solidFill>
                  <a:srgbClr val="24292E"/>
                </a:solidFill>
              </a:rPr>
              <a:t> (perturb_byte, </a:t>
            </a:r>
            <a:r>
              <a:t>0</a:t>
            </a:r>
            <a:r>
              <a:rPr>
                <a:solidFill>
                  <a:srgbClr val="24292E"/>
                </a:solidFill>
              </a:rPr>
              <a:t>))</a:t>
            </a:r>
            <a:endParaRPr>
              <a:solidFill>
                <a:srgbClr val="24292E"/>
              </a:solidFill>
            </a:endParaRPr>
          </a:p>
          <a:p>
            <a:pPr algn="l" defTabSz="457200">
              <a:defRPr b="0" sz="1400">
                <a:solidFill>
                  <a:srgbClr val="1B1F23">
                    <a:alpha val="29804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D73A49"/>
                </a:solidFill>
              </a:rPr>
              <a:t>return</a:t>
            </a:r>
            <a:r>
              <a:t> </a:t>
            </a:r>
            <a:r>
              <a:rPr>
                <a:solidFill>
                  <a:srgbClr val="005CC5"/>
                </a:solidFill>
              </a:rPr>
              <a:t>memset</a:t>
            </a:r>
            <a:r>
              <a:t> (mem, </a:t>
            </a:r>
            <a:r>
              <a:rPr>
                <a:solidFill>
                  <a:srgbClr val="005CC5"/>
                </a:solidFill>
              </a:rPr>
              <a:t>0</a:t>
            </a:r>
            <a:r>
              <a:t>, sz);</a:t>
            </a:r>
          </a:p>
          <a:p>
            <a:pPr algn="l" defTabSz="457200">
              <a:defRPr b="0" sz="14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1B1F23">
                    <a:alpha val="29804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</a:t>
            </a:r>
            <a:r>
              <a:rPr>
                <a:solidFill>
                  <a:srgbClr val="D73A49"/>
                </a:solidFill>
              </a:rPr>
              <a:t>return</a:t>
            </a:r>
            <a:r>
              <a:t> mem;</a:t>
            </a:r>
          </a:p>
          <a:p>
            <a:pPr algn="l" defTabSz="457200">
              <a:defRPr b="0" sz="1400">
                <a:solidFill>
                  <a:srgbClr val="1B1F23">
                    <a:alpha val="29804"/>
                  </a:srgbClr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0" sz="1400">
                <a:solidFill>
                  <a:srgbClr val="24292E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</p:txBody>
      </p:sp>
      <p:sp>
        <p:nvSpPr>
          <p:cNvPr id="511" name="Apparently, if a chunk’s mmap_bit is set , we can skip the memset in calloc. Discovered this while solving “Stringer” Pwn challenge in RC3 CTF 2018. You can  find a more detailed analysis of the calloc bypass in my gists."/>
          <p:cNvSpPr txBox="1"/>
          <p:nvPr/>
        </p:nvSpPr>
        <p:spPr>
          <a:xfrm>
            <a:off x="397205" y="8024470"/>
            <a:ext cx="11956390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Apparently, if a chunk’s mmap_bit is set , we can skip the memset in calloc.</a:t>
            </a:r>
            <a:br/>
            <a:r>
              <a:t>Discovered this while solving “Stringer” Pwn challenge in RC3 CTF 2018. You can </a:t>
            </a:r>
            <a:br/>
            <a:r>
              <a:t>find a more detailed analysis of the calloc bypass in my gists.</a:t>
            </a:r>
          </a:p>
        </p:txBody>
      </p:sp>
      <p:pic>
        <p:nvPicPr>
          <p:cNvPr id="512" name="slide_43.m4a" descr="slide_43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54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45623" fill="hold"/>
                                        <p:tgtEl>
                                          <p:spTgt spid="5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1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If we set a chunk’s Size field’s last nibble to 0xf , and make _int_malloc() return it, we will bypass i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we set a chunk’s Size field’s last nibble to 0xf , and make _int_malloc() return it, we will bypass it.</a:t>
            </a:r>
          </a:p>
          <a:p>
            <a:pPr/>
            <a:r>
              <a:t>So our new strategy becomes : freeing an unsorted bin, changing its size through the off-by-one, then malloc’ing the </a:t>
            </a:r>
            <a:r>
              <a:rPr b="1"/>
              <a:t>exact </a:t>
            </a:r>
            <a:r>
              <a:t>size.</a:t>
            </a:r>
          </a:p>
          <a:p>
            <a:pPr/>
            <a:r>
              <a:t>Exact size so that the unsorted bin does not go into Last Remainder. If it does, then it will compare the chunk’s size with next chunk’s PREV_SIZE field. This check we will fail.</a:t>
            </a:r>
          </a:p>
        </p:txBody>
      </p:sp>
      <p:pic>
        <p:nvPicPr>
          <p:cNvPr id="515" name="slide_44.m4a" descr="slide_44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46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45577" fill="hold"/>
                                        <p:tgtEl>
                                          <p:spTgt spid="5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1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alloc Byp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Calloc Bypass</a:t>
            </a:r>
          </a:p>
        </p:txBody>
      </p:sp>
      <p:pic>
        <p:nvPicPr>
          <p:cNvPr id="5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7150" y="2451100"/>
            <a:ext cx="679450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We calloc again, and land an allocation. Then we change its size to 0x71 , so later we can make a 0x71 freelist point here, and fool malloc into taking the arena address as a FD ptr to another 0x71 chunk."/>
          <p:cNvSpPr txBox="1"/>
          <p:nvPr/>
        </p:nvSpPr>
        <p:spPr>
          <a:xfrm>
            <a:off x="1897839" y="4922495"/>
            <a:ext cx="8193122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We calloc again, and land an allocation. Then we change its size to 0x71 , so later we can make a 0x71 freelist point here, and fool malloc into taking the arena address as a FD ptr to another 0x71 chunk.</a:t>
            </a:r>
          </a:p>
        </p:txBody>
      </p:sp>
      <p:sp>
        <p:nvSpPr>
          <p:cNvPr id="521" name="Line"/>
          <p:cNvSpPr/>
          <p:nvPr/>
        </p:nvSpPr>
        <p:spPr>
          <a:xfrm>
            <a:off x="6286499" y="3594450"/>
            <a:ext cx="1" cy="130700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22" name="slide_45.m4a" descr="slide_45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277100" y="69913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1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8163" fill="hold"/>
                                        <p:tgtEl>
                                          <p:spTgt spid="5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2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alloc Byp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Calloc Bypass</a:t>
            </a:r>
          </a:p>
        </p:txBody>
      </p:sp>
      <p:pic>
        <p:nvPicPr>
          <p:cNvPr id="5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7150" y="2451100"/>
            <a:ext cx="6794500" cy="106680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We calloc again, and land an allocation. Then we change its size to 0x71 , so later we can make a 0x71 freelist point here, and fool malloc into taking the arena address as a FD ptr to another 0x71 chunk."/>
          <p:cNvSpPr txBox="1"/>
          <p:nvPr/>
        </p:nvSpPr>
        <p:spPr>
          <a:xfrm>
            <a:off x="1897839" y="4922495"/>
            <a:ext cx="8193122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We calloc again, and land an allocation. Then we change its size to 0x71 , so later we can make a 0x71 freelist point here, and fool malloc into taking the arena address as a FD ptr to another 0x71 chunk.</a:t>
            </a:r>
          </a:p>
        </p:txBody>
      </p:sp>
      <p:pic>
        <p:nvPicPr>
          <p:cNvPr id="5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7150" y="8172450"/>
            <a:ext cx="6794500" cy="100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Line"/>
          <p:cNvSpPr/>
          <p:nvPr/>
        </p:nvSpPr>
        <p:spPr>
          <a:xfrm>
            <a:off x="6286499" y="6520905"/>
            <a:ext cx="1" cy="149334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1" name="Line"/>
          <p:cNvSpPr/>
          <p:nvPr/>
        </p:nvSpPr>
        <p:spPr>
          <a:xfrm>
            <a:off x="6286499" y="3594450"/>
            <a:ext cx="1" cy="130700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32" name="slide_46.m4a" descr="slide_46.m4a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0744200" y="49847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0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0930" fill="hold"/>
                                        <p:tgtEl>
                                          <p:spTgt spid="5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3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1st Partial Over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1st Partial Overwrite</a:t>
            </a:r>
          </a:p>
        </p:txBody>
      </p:sp>
      <p:pic>
        <p:nvPicPr>
          <p:cNvPr id="5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7850" y="2044700"/>
            <a:ext cx="6769100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slide_47.m4a" descr="slide_47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10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0590" fill="hold"/>
                                        <p:tgtEl>
                                          <p:spTgt spid="5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36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1st Partial Over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1st Partial Overwrite</a:t>
            </a:r>
          </a:p>
        </p:txBody>
      </p:sp>
      <p:pic>
        <p:nvPicPr>
          <p:cNvPr id="5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7850" y="2044700"/>
            <a:ext cx="6769100" cy="292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6400" y="6851650"/>
            <a:ext cx="6883400" cy="2679700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Line"/>
          <p:cNvSpPr/>
          <p:nvPr/>
        </p:nvSpPr>
        <p:spPr>
          <a:xfrm>
            <a:off x="6502399" y="5162005"/>
            <a:ext cx="1" cy="1493340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43" name="slide_48.m4a" descr="slide_48.m4a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8394700" y="54800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12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1405" fill="hold"/>
                                        <p:tgtEl>
                                          <p:spTgt spid="5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4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2nd Partial Over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2nd Partial Overwrite</a:t>
            </a:r>
          </a:p>
        </p:txBody>
      </p:sp>
      <p:pic>
        <p:nvPicPr>
          <p:cNvPr id="5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2235200"/>
            <a:ext cx="68072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800" y="4406900"/>
            <a:ext cx="6756400" cy="266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FD ptr"/>
          <p:cNvSpPr txBox="1"/>
          <p:nvPr/>
        </p:nvSpPr>
        <p:spPr>
          <a:xfrm>
            <a:off x="8558936" y="2792070"/>
            <a:ext cx="101772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FD ptr</a:t>
            </a:r>
          </a:p>
        </p:txBody>
      </p:sp>
      <p:sp>
        <p:nvSpPr>
          <p:cNvPr id="549" name="If you notice, I try to make my victims in the same 0x100 range in the heap. This is so that the FD ptr of the 3rd 0x71 chunk can be easily overwritten with a single “\x10” since the first byte of the heap is always same in relative terms.  This way , we don’t have to deal with the random 2nd byte of the heap address, we aren’t even touching it."/>
          <p:cNvSpPr txBox="1"/>
          <p:nvPr/>
        </p:nvSpPr>
        <p:spPr>
          <a:xfrm>
            <a:off x="847372" y="2504534"/>
            <a:ext cx="4341605" cy="524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t>If you notice, I try to make my victims in the same 0x100 range in the heap. This is so that the FD ptr of the 3rd 0x71 chunk can be easily overwritten with a single “\x10” since the first byte of the heap is always same in relative terms.</a:t>
            </a:r>
            <a:br/>
            <a:br/>
            <a:r>
              <a:t>This way , we don’t have to deal with the random 2nd byte of the heap address, we aren’t even touching it.</a:t>
            </a:r>
          </a:p>
        </p:txBody>
      </p:sp>
      <p:pic>
        <p:nvPicPr>
          <p:cNvPr id="550" name="slide_49.m4a" descr="slide_49.m4a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8153400" y="76263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9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86031" fill="hold"/>
                                        <p:tgtEl>
                                          <p:spTgt spid="5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5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ugs Assum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Bugs Assumed</a:t>
            </a:r>
          </a:p>
        </p:txBody>
      </p:sp>
      <p:sp>
        <p:nvSpPr>
          <p:cNvPr id="136" name="An off-by-one when reading data in the heap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off-by-one when reading data in the heap.</a:t>
            </a:r>
          </a:p>
        </p:txBody>
      </p:sp>
      <p:pic>
        <p:nvPicPr>
          <p:cNvPr id="137" name="slide_5.m4a" descr="slide_5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02400" y="63182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4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9841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2nd Partial Over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2nd Partial Overwrite</a:t>
            </a:r>
          </a:p>
        </p:txBody>
      </p:sp>
      <p:pic>
        <p:nvPicPr>
          <p:cNvPr id="5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2235200"/>
            <a:ext cx="68072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800" y="4406900"/>
            <a:ext cx="6756400" cy="266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FD ptr"/>
          <p:cNvSpPr txBox="1"/>
          <p:nvPr/>
        </p:nvSpPr>
        <p:spPr>
          <a:xfrm>
            <a:off x="8558936" y="2792070"/>
            <a:ext cx="101772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FD ptr</a:t>
            </a:r>
          </a:p>
        </p:txBody>
      </p:sp>
      <p:sp>
        <p:nvSpPr>
          <p:cNvPr id="559" name="Connection Line"/>
          <p:cNvSpPr/>
          <p:nvPr/>
        </p:nvSpPr>
        <p:spPr>
          <a:xfrm>
            <a:off x="5356022" y="2603533"/>
            <a:ext cx="574316" cy="4395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6" h="21600" fill="norm" stroke="1" extrusionOk="0">
                <a:moveTo>
                  <a:pt x="14240" y="21600"/>
                </a:moveTo>
                <a:cubicBezTo>
                  <a:pt x="-5384" y="14344"/>
                  <a:pt x="-4725" y="7144"/>
                  <a:pt x="16216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57" name="If you notice, I try to make my victims in the same 0x100 range in the heap. This is so that the FD ptr of the 3rd 0x71 chunk can be easily overwritten with a single “\x10” since the first byte of the heap is always same in relative terms.  This way , we don’t have to deal with the random 2nd byte of the heap address, we aren’t even touching it."/>
          <p:cNvSpPr txBox="1"/>
          <p:nvPr/>
        </p:nvSpPr>
        <p:spPr>
          <a:xfrm>
            <a:off x="847372" y="2504534"/>
            <a:ext cx="4341605" cy="524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t>If you notice, I try to make my victims in the same 0x100 range in the heap. This is so that the FD ptr of the 3rd 0x71 chunk can be easily overwritten with a single “\x10” since the first byte of the heap is always same in relative terms.</a:t>
            </a:r>
            <a:br/>
            <a:br/>
            <a:r>
              <a:t>This way , we don’t have to deal with the random 2nd byte of the heap address, we aren’t even touching it.</a:t>
            </a:r>
          </a:p>
        </p:txBody>
      </p:sp>
      <p:pic>
        <p:nvPicPr>
          <p:cNvPr id="558" name="slide_50.m4a" descr="slide_50.m4a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7708900" y="75120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4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4081" fill="hold"/>
                                        <p:tgtEl>
                                          <p:spTgt spid="5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5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2nd Partial Over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2nd Partial Overwrite</a:t>
            </a:r>
          </a:p>
        </p:txBody>
      </p:sp>
      <p:pic>
        <p:nvPicPr>
          <p:cNvPr id="5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2235200"/>
            <a:ext cx="680720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800" y="4406900"/>
            <a:ext cx="6756400" cy="266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FD ptr"/>
          <p:cNvSpPr txBox="1"/>
          <p:nvPr/>
        </p:nvSpPr>
        <p:spPr>
          <a:xfrm>
            <a:off x="8558936" y="2792070"/>
            <a:ext cx="101772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FD ptr</a:t>
            </a:r>
          </a:p>
        </p:txBody>
      </p:sp>
      <p:sp>
        <p:nvSpPr>
          <p:cNvPr id="573" name="Connection Line"/>
          <p:cNvSpPr/>
          <p:nvPr/>
        </p:nvSpPr>
        <p:spPr>
          <a:xfrm>
            <a:off x="5356022" y="2603533"/>
            <a:ext cx="574316" cy="4395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6" h="21600" fill="norm" stroke="1" extrusionOk="0">
                <a:moveTo>
                  <a:pt x="14240" y="21600"/>
                </a:moveTo>
                <a:cubicBezTo>
                  <a:pt x="-5384" y="14344"/>
                  <a:pt x="-4725" y="7144"/>
                  <a:pt x="16216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pic>
        <p:nvPicPr>
          <p:cNvPr id="566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9853" y="5133176"/>
            <a:ext cx="469463" cy="359976"/>
          </a:xfrm>
          <a:prstGeom prst="rect">
            <a:avLst/>
          </a:prstGeom>
        </p:spPr>
      </p:pic>
      <p:pic>
        <p:nvPicPr>
          <p:cNvPr id="568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795040">
            <a:off x="5145014" y="5143825"/>
            <a:ext cx="439140" cy="338678"/>
          </a:xfrm>
          <a:prstGeom prst="rect">
            <a:avLst/>
          </a:prstGeom>
        </p:spPr>
      </p:pic>
      <p:sp>
        <p:nvSpPr>
          <p:cNvPr id="574" name="Connection Line"/>
          <p:cNvSpPr/>
          <p:nvPr/>
        </p:nvSpPr>
        <p:spPr>
          <a:xfrm>
            <a:off x="5443714" y="2597728"/>
            <a:ext cx="527391" cy="2248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3" h="21600" fill="norm" stroke="1" extrusionOk="0">
                <a:moveTo>
                  <a:pt x="16203" y="21600"/>
                </a:moveTo>
                <a:cubicBezTo>
                  <a:pt x="-5120" y="19378"/>
                  <a:pt x="-5397" y="12178"/>
                  <a:pt x="15371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71" name="If you notice, I try to make my victims in the same 0x100 range in the heap. This is so that the FD ptr of the 3rd 0x71 chunk can be easily overwritten with a single “\x10” since the first byte of the heap is always same in relative terms.  This way , we don’t have to deal with the random 2nd byte of the heap address, we aren’t even touching it."/>
          <p:cNvSpPr txBox="1"/>
          <p:nvPr/>
        </p:nvSpPr>
        <p:spPr>
          <a:xfrm>
            <a:off x="847372" y="2504534"/>
            <a:ext cx="4341605" cy="524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t>If you notice, I try to make my victims in the same 0x100 range in the heap. This is so that the FD ptr of the 3rd 0x71 chunk can be easily overwritten with a single “\x10” since the first byte of the heap is always same in relative terms.</a:t>
            </a:r>
            <a:br/>
            <a:br/>
            <a:r>
              <a:t>This way , we don’t have to deal with the random 2nd byte of the heap address, we aren’t even touching it.</a:t>
            </a:r>
          </a:p>
        </p:txBody>
      </p:sp>
      <p:pic>
        <p:nvPicPr>
          <p:cNvPr id="572" name="slide_51.m4a" descr="slide_51.m4a"/>
          <p:cNvPicPr>
            <a:picLocks noChangeAspect="0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9639300" y="72580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93424" fill="hold"/>
                                        <p:tgtEl>
                                          <p:spTgt spid="5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o after we get an allocation near __malloc_hook, what next 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after we get an allocation near __malloc_hook, what next ?</a:t>
            </a:r>
          </a:p>
          <a:p>
            <a:pPr/>
            <a:r>
              <a:t>Problem ??????</a:t>
            </a:r>
          </a:p>
          <a:p>
            <a:pPr/>
            <a:r>
              <a:t>We still don’t know the libc. Since binary is PIE, we can’t ROP.</a:t>
            </a:r>
          </a:p>
        </p:txBody>
      </p:sp>
      <p:pic>
        <p:nvPicPr>
          <p:cNvPr id="577" name="slide_52.m4a" descr="slide_52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985000" y="46418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19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3151" fill="hold"/>
                                        <p:tgtEl>
                                          <p:spTgt spid="5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7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Unsorted Bin At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Unsorted Bin Attack</a:t>
            </a:r>
          </a:p>
        </p:txBody>
      </p:sp>
      <p:sp>
        <p:nvSpPr>
          <p:cNvPr id="580" name="The unsorted bin attack allows us to write a libc address anywhere we wan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unsorted bin attack allows us to write a </a:t>
            </a:r>
            <a:r>
              <a:rPr b="1"/>
              <a:t>libc address</a:t>
            </a:r>
            <a:r>
              <a:t> anywhere we want.</a:t>
            </a:r>
          </a:p>
          <a:p>
            <a:pPr/>
            <a:r>
              <a:t>We </a:t>
            </a:r>
            <a:r>
              <a:rPr b="1"/>
              <a:t>can’t</a:t>
            </a:r>
            <a:r>
              <a:t> control the write primitive.</a:t>
            </a:r>
          </a:p>
          <a:p>
            <a:pPr/>
            <a:r>
              <a:t>Since its an address in libc, so it must be near execve() , system() etc.</a:t>
            </a:r>
          </a:p>
        </p:txBody>
      </p:sp>
    </p:spTree>
  </p:cSld>
  <p:clrMapOvr>
    <a:masterClrMapping/>
  </p:clrMapOvr>
  <p:transition xmlns:p14="http://schemas.microsoft.com/office/powerpoint/2010/main" spd="med" advClick="0" advTm="6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3rd Partial Over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3rd Partial Overwrite</a:t>
            </a:r>
          </a:p>
        </p:txBody>
      </p:sp>
      <p:sp>
        <p:nvSpPr>
          <p:cNvPr id="583" name="We perform an unsorted bin attack on __malloc_hook, thus writing a libc address in it."/>
          <p:cNvSpPr txBox="1"/>
          <p:nvPr>
            <p:ph type="body" sz="quarter" idx="1"/>
          </p:nvPr>
        </p:nvSpPr>
        <p:spPr>
          <a:xfrm>
            <a:off x="952500" y="2590800"/>
            <a:ext cx="11099800" cy="1074292"/>
          </a:xfrm>
          <a:prstGeom prst="rect">
            <a:avLst/>
          </a:prstGeom>
        </p:spPr>
        <p:txBody>
          <a:bodyPr anchor="t"/>
          <a:lstStyle/>
          <a:p>
            <a:pPr/>
            <a:r>
              <a:t>We perform an unsorted bin attack on __malloc_hook, thus writing a libc address in it.</a:t>
            </a:r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1650" y="3842891"/>
            <a:ext cx="6743700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slide_54.m4a" descr="slide_54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200900" y="61150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17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476" fill="hold"/>
                                        <p:tgtEl>
                                          <p:spTgt spid="5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85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3rd Partial Over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3rd Partial Overwrite</a:t>
            </a:r>
          </a:p>
        </p:txBody>
      </p:sp>
      <p:sp>
        <p:nvSpPr>
          <p:cNvPr id="588" name="We perform an unsorted bin attack on __malloc_hook, thus writing a libc address in it."/>
          <p:cNvSpPr txBox="1"/>
          <p:nvPr>
            <p:ph type="body" sz="quarter" idx="1"/>
          </p:nvPr>
        </p:nvSpPr>
        <p:spPr>
          <a:xfrm>
            <a:off x="952500" y="2590800"/>
            <a:ext cx="11099800" cy="1074292"/>
          </a:xfrm>
          <a:prstGeom prst="rect">
            <a:avLst/>
          </a:prstGeom>
        </p:spPr>
        <p:txBody>
          <a:bodyPr anchor="t"/>
          <a:lstStyle/>
          <a:p>
            <a:pPr/>
            <a:r>
              <a:t>We perform an unsorted bin attack on __malloc_hook, thus writing a libc address in it.</a:t>
            </a:r>
          </a:p>
        </p:txBody>
      </p:sp>
      <p:pic>
        <p:nvPicPr>
          <p:cNvPr id="5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1650" y="3842891"/>
            <a:ext cx="6743700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2600" y="7480300"/>
            <a:ext cx="6781800" cy="170180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Line"/>
          <p:cNvSpPr/>
          <p:nvPr/>
        </p:nvSpPr>
        <p:spPr>
          <a:xfrm>
            <a:off x="6413500" y="5655245"/>
            <a:ext cx="0" cy="1701801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93" name="slide_55.m4a" descr="slide_55.m4a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8229600" y="60007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7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5737" fill="hold"/>
                                        <p:tgtEl>
                                          <p:spTgt spid="5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9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4th partial Over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4th partial Overwrite</a:t>
            </a:r>
          </a:p>
        </p:txBody>
      </p:sp>
      <p:sp>
        <p:nvSpPr>
          <p:cNvPr id="596" name="We use our 0x71 chunk which we landed near __malloc_hook to do a partial overwrite of the libc address written by unsorted bin attack on __malloc_hook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our 0x71 chunk which we landed near __malloc_hook to do a partial overwrite of the libc address written by unsorted bin attack on __malloc_hook.</a:t>
            </a:r>
          </a:p>
        </p:txBody>
      </p:sp>
      <p:pic>
        <p:nvPicPr>
          <p:cNvPr id="597" name="slide_56.m4a" descr="slide_56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200900" y="70167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5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88479" fill="hold"/>
                                        <p:tgtEl>
                                          <p:spTgt spid="5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97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9050" y="1320800"/>
            <a:ext cx="5867400" cy="81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5400" y="3663950"/>
            <a:ext cx="5880100" cy="80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800" y="6673850"/>
            <a:ext cx="11887200" cy="2247900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Before Unsorted Bin attack"/>
          <p:cNvSpPr txBox="1"/>
          <p:nvPr/>
        </p:nvSpPr>
        <p:spPr>
          <a:xfrm>
            <a:off x="378053" y="1312520"/>
            <a:ext cx="306659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Before Unsorted Bin</a:t>
            </a:r>
            <a:br/>
            <a:r>
              <a:t>attack</a:t>
            </a:r>
          </a:p>
        </p:txBody>
      </p:sp>
      <p:sp>
        <p:nvSpPr>
          <p:cNvPr id="603" name="After Unsorted Bin attack"/>
          <p:cNvSpPr txBox="1"/>
          <p:nvPr/>
        </p:nvSpPr>
        <p:spPr>
          <a:xfrm>
            <a:off x="517855" y="3649320"/>
            <a:ext cx="281239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After Unsorted Bin</a:t>
            </a:r>
            <a:br/>
            <a:r>
              <a:t>attack</a:t>
            </a:r>
          </a:p>
        </p:txBody>
      </p:sp>
      <p:sp>
        <p:nvSpPr>
          <p:cNvPr id="605" name="Line"/>
          <p:cNvSpPr/>
          <p:nvPr/>
        </p:nvSpPr>
        <p:spPr>
          <a:xfrm>
            <a:off x="6762749" y="2208791"/>
            <a:ext cx="1" cy="1379968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7" name="Line"/>
          <p:cNvSpPr/>
          <p:nvPr/>
        </p:nvSpPr>
        <p:spPr>
          <a:xfrm>
            <a:off x="6762424" y="4594745"/>
            <a:ext cx="1" cy="1799067"/>
          </a:xfrm>
          <a:prstGeom prst="line">
            <a:avLst/>
          </a:prstGeom>
          <a:ln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08" name="After 4th Partial overwrite"/>
          <p:cNvSpPr txBox="1"/>
          <p:nvPr/>
        </p:nvSpPr>
        <p:spPr>
          <a:xfrm>
            <a:off x="7179919" y="5235997"/>
            <a:ext cx="383926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After 4th Partial overwrite</a:t>
            </a:r>
          </a:p>
        </p:txBody>
      </p:sp>
      <p:pic>
        <p:nvPicPr>
          <p:cNvPr id="609" name="slide_57.m4a" descr="slide_57.m4a"/>
          <p:cNvPicPr>
            <a:picLocks noChangeAspect="0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537200" y="47307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39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70612" fill="hold"/>
                                        <p:tgtEl>
                                          <p:spTgt spid="6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09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4th partial Overwri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4th partial Overwrite</a:t>
            </a:r>
          </a:p>
        </p:txBody>
      </p:sp>
      <p:sp>
        <p:nvSpPr>
          <p:cNvPr id="612" name="We use our 0x71 chunk which we landed near __malloc_hook to do a partial overwrite of the libc address written by unsorted bin attack on __malloc_hook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464"/>
            </a:pPr>
            <a:r>
              <a:t>We use our 0x71 chunk which we landed near __malloc_hook to do a partial overwrite of the libc address written by unsorted bin attack on __malloc_hook.</a:t>
            </a:r>
          </a:p>
          <a:p>
            <a:pPr marL="342264" indent="-342264" defTabSz="449833">
              <a:spcBef>
                <a:spcPts val="3200"/>
              </a:spcBef>
              <a:defRPr sz="2464"/>
            </a:pPr>
            <a:r>
              <a:t>The lower 3 nibbles remain constant and are not affected by ASLR.</a:t>
            </a:r>
          </a:p>
          <a:p>
            <a:pPr marL="342264" indent="-342264" defTabSz="449833">
              <a:spcBef>
                <a:spcPts val="3200"/>
              </a:spcBef>
              <a:defRPr sz="2464"/>
            </a:pPr>
            <a:r>
              <a:t>So in the end , brute depends on which libc function you want to call.</a:t>
            </a:r>
          </a:p>
          <a:p>
            <a:pPr marL="342264" indent="-342264" defTabSz="449833">
              <a:spcBef>
                <a:spcPts val="3200"/>
              </a:spcBef>
              <a:defRPr sz="2464"/>
            </a:pPr>
            <a:r>
              <a:t>I chose to call magic gadget , which ends up making this a 12 bit brute , to spawn a shell.</a:t>
            </a:r>
          </a:p>
          <a:p>
            <a:pPr marL="342264" indent="-342264" defTabSz="449833">
              <a:spcBef>
                <a:spcPts val="3200"/>
              </a:spcBef>
              <a:defRPr sz="2464"/>
            </a:pPr>
            <a:r>
              <a:t>Magic gadget spawns a shell when __malloc_hook is triggered through a double free.</a:t>
            </a:r>
          </a:p>
          <a:p>
            <a:pPr marL="342264" indent="-342264" defTabSz="449833">
              <a:spcBef>
                <a:spcPts val="3200"/>
              </a:spcBef>
              <a:defRPr sz="2464"/>
            </a:pPr>
            <a:r>
              <a:t>You can use </a:t>
            </a:r>
            <a:r>
              <a:rPr u="sng">
                <a:hlinkClick r:id="rId2" invalidUrl="" action="" tgtFrame="" tooltip="" history="1" highlightClick="0" endSnd="0"/>
              </a:rPr>
              <a:t>https://github.com/david942j/one_gadget</a:t>
            </a:r>
            <a:r>
              <a:t> to find the magic gadget offsets in a particular libc.</a:t>
            </a:r>
          </a:p>
        </p:txBody>
      </p:sp>
      <p:pic>
        <p:nvPicPr>
          <p:cNvPr id="613" name="slide_58.m4a" descr="slide_58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216900" y="85153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48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53016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House of Rom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House of Roman</a:t>
            </a:r>
          </a:p>
        </p:txBody>
      </p:sp>
      <p:sp>
        <p:nvSpPr>
          <p:cNvPr id="616" name="Vide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</a:t>
            </a:r>
          </a:p>
        </p:txBody>
      </p:sp>
      <p:pic>
        <p:nvPicPr>
          <p:cNvPr id="617" name="slide_59.m4a" descr="slide_59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25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85079" fill="hold"/>
                                        <p:tgtEl>
                                          <p:spTgt spid="6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ample Binary"/>
          <p:cNvSpPr txBox="1"/>
          <p:nvPr>
            <p:ph type="title"/>
          </p:nvPr>
        </p:nvSpPr>
        <p:spPr>
          <a:xfrm>
            <a:off x="952500" y="254000"/>
            <a:ext cx="11099800" cy="1023492"/>
          </a:xfrm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pPr/>
            <a:r>
              <a:t>Sample Binary</a:t>
            </a:r>
          </a:p>
        </p:txBody>
      </p:sp>
      <p:sp>
        <p:nvSpPr>
          <p:cNvPr id="140" name="Basically it stores our input on the heap. We can malloc any size."/>
          <p:cNvSpPr txBox="1"/>
          <p:nvPr>
            <p:ph type="body" sz="quarter" idx="1"/>
          </p:nvPr>
        </p:nvSpPr>
        <p:spPr>
          <a:xfrm>
            <a:off x="952500" y="1473200"/>
            <a:ext cx="11099800" cy="871885"/>
          </a:xfrm>
          <a:prstGeom prst="rect">
            <a:avLst/>
          </a:prstGeom>
        </p:spPr>
        <p:txBody>
          <a:bodyPr/>
          <a:lstStyle>
            <a:lvl1pPr marL="0" indent="0" defTabSz="543305">
              <a:spcBef>
                <a:spcPts val="3900"/>
              </a:spcBef>
              <a:buSzTx/>
              <a:buNone/>
              <a:defRPr sz="2976"/>
            </a:lvl1pPr>
          </a:lstStyle>
          <a:p>
            <a:pPr/>
            <a:r>
              <a:t>Basically it stores our input on the heap. We can malloc any size.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3162300"/>
            <a:ext cx="34163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slide_6.m4a" descr="slide_6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502400" y="51244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1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6802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2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House of Rom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House of Roman</a:t>
            </a:r>
          </a:p>
        </p:txBody>
      </p:sp>
      <p:sp>
        <p:nvSpPr>
          <p:cNvPr id="620" name="0ctf Finals 2018, China (PreQuals to DEFCON CTF) featured a challenge called “Freenote” . Used malloc instead of calloc, UAF instead of off-by-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800"/>
              </a:spcBef>
              <a:defRPr sz="2912"/>
            </a:pPr>
            <a:r>
              <a:t>0ctf Finals 2018, China (PreQuals to DEFCON CTF) featured a challenge called “Freenote” . Used malloc instead of calloc, UAF instead of off-by-one</a:t>
            </a:r>
          </a:p>
          <a:p>
            <a:pPr marL="404495" indent="-404495" defTabSz="531622">
              <a:spcBef>
                <a:spcPts val="3800"/>
              </a:spcBef>
              <a:defRPr sz="2912"/>
            </a:pPr>
            <a:r>
              <a:t>Solved using House of Roman :</a:t>
            </a:r>
            <a:br/>
            <a:r>
              <a:rPr u="sng">
                <a:hlinkClick r:id="rId2" invalidUrl="" action="" tgtFrame="" tooltip="" history="1" highlightClick="0" endSnd="0"/>
              </a:rPr>
              <a:t>http://hama.hatenadiary.jp/entry/2018/06/02/031804</a:t>
            </a:r>
            <a:r>
              <a:t> (Japanese)</a:t>
            </a:r>
          </a:p>
          <a:p>
            <a:pPr marL="404495" indent="-404495" defTabSz="531622">
              <a:spcBef>
                <a:spcPts val="3800"/>
              </a:spcBef>
              <a:defRPr sz="2912"/>
            </a:pPr>
            <a:r>
              <a:t>A very detailed and wonderfully written blog</a:t>
            </a:r>
            <a:br/>
            <a:r>
              <a:rPr u="sng">
                <a:hlinkClick r:id="rId3" invalidUrl="" action="" tgtFrame="" tooltip="" history="1" highlightClick="0" endSnd="0"/>
              </a:rPr>
              <a:t>https://xz.aliyun.com/t/2316</a:t>
            </a:r>
            <a:r>
              <a:t> (Chinese)</a:t>
            </a:r>
          </a:p>
          <a:p>
            <a:pPr marL="404495" indent="-404495" defTabSz="531622">
              <a:spcBef>
                <a:spcPts val="3800"/>
              </a:spcBef>
              <a:defRPr sz="2912"/>
            </a:pPr>
            <a:r>
              <a:t>U can also find another on the ctf-wiki blog.</a:t>
            </a:r>
            <a:br/>
            <a:r>
              <a:rPr u="sng">
                <a:hlinkClick r:id="rId4" invalidUrl="" action="" tgtFrame="" tooltip="" history="1" highlightClick="0" endSnd="0"/>
              </a:rPr>
              <a:t>https://ctf-wiki.github.io/ctf-wiki/pwn/heap/house_of_roman/</a:t>
            </a:r>
            <a:r>
              <a:t> (Chinese)</a:t>
            </a:r>
          </a:p>
        </p:txBody>
      </p:sp>
      <p:pic>
        <p:nvPicPr>
          <p:cNvPr id="621" name="slide_60.m4a" descr="slide_60.m4a"/>
          <p:cNvPicPr>
            <a:picLocks noChangeAspect="0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0210800" y="62547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76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34922" fill="hold"/>
                                        <p:tgtEl>
                                          <p:spTgt spid="6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ample Binary"/>
          <p:cNvSpPr txBox="1"/>
          <p:nvPr>
            <p:ph type="title"/>
          </p:nvPr>
        </p:nvSpPr>
        <p:spPr>
          <a:xfrm>
            <a:off x="952500" y="254000"/>
            <a:ext cx="11099800" cy="1023492"/>
          </a:xfrm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pPr/>
            <a:r>
              <a:t>Sample Binary</a:t>
            </a:r>
          </a:p>
        </p:txBody>
      </p:sp>
      <p:sp>
        <p:nvSpPr>
          <p:cNvPr id="145" name="Basically it stores our input on the heap. We can malloc any size."/>
          <p:cNvSpPr txBox="1"/>
          <p:nvPr>
            <p:ph type="body" sz="quarter" idx="1"/>
          </p:nvPr>
        </p:nvSpPr>
        <p:spPr>
          <a:xfrm>
            <a:off x="952500" y="1473200"/>
            <a:ext cx="11099800" cy="871885"/>
          </a:xfrm>
          <a:prstGeom prst="rect">
            <a:avLst/>
          </a:prstGeom>
        </p:spPr>
        <p:txBody>
          <a:bodyPr/>
          <a:lstStyle>
            <a:lvl1pPr marL="0" indent="0" defTabSz="543305">
              <a:spcBef>
                <a:spcPts val="3900"/>
              </a:spcBef>
              <a:buSzTx/>
              <a:buNone/>
              <a:defRPr sz="2976"/>
            </a:lvl1pPr>
          </a:lstStyle>
          <a:p>
            <a:pPr/>
            <a:r>
              <a:t>Basically it stores our input on the heap. We can malloc any size.</a:t>
            </a:r>
          </a:p>
        </p:txBody>
      </p:sp>
      <p:sp>
        <p:nvSpPr>
          <p:cNvPr id="146" name="Arrow"/>
          <p:cNvSpPr/>
          <p:nvPr/>
        </p:nvSpPr>
        <p:spPr>
          <a:xfrm>
            <a:off x="4009039" y="3867150"/>
            <a:ext cx="20987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3162300"/>
            <a:ext cx="3416300" cy="267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7769" y="2837415"/>
            <a:ext cx="6562081" cy="3329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lide_7.m4a" descr="slide_7.m4a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6286500" y="6661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10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3469" fill="hold"/>
                                        <p:tgtEl>
                                          <p:spTgt spid="1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reeing a chun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Freeing a chunk</a:t>
            </a:r>
          </a:p>
        </p:txBody>
      </p:sp>
      <p:sp>
        <p:nvSpPr>
          <p:cNvPr id="152" name="When we free a chunk, it gets added to its size-appropiate freelist. Usually the first 8-16 bytes of the chunk is set with the FD and BK pointers of our chunk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we free a chunk, it gets added to its size-appropiate freelist. Usually the first 8-16 bytes of the chunk is set with the FD and BK pointers of our chunk.</a:t>
            </a:r>
          </a:p>
          <a:p>
            <a:pPr/>
            <a:r>
              <a:t>The ptr in the array is NULLed out. So no UAF.</a:t>
            </a:r>
          </a:p>
          <a:p>
            <a:pPr/>
            <a:r>
              <a:t>With the off-by-one bug, we can overlap chunks and hence change this FD and BK to perform various heap attacks like the traditional fastbin attack , unsorted bin attack , unsafe unlink etc.</a:t>
            </a:r>
          </a:p>
        </p:txBody>
      </p:sp>
      <p:pic>
        <p:nvPicPr>
          <p:cNvPr id="153" name="slide_8.m4a" descr="slide_8.m4a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07200" y="80454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40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1268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Unsorted B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Unsorted Bin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1650" y="2463800"/>
            <a:ext cx="6921500" cy="1003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Allocated Chunk"/>
          <p:cNvSpPr txBox="1"/>
          <p:nvPr/>
        </p:nvSpPr>
        <p:spPr>
          <a:xfrm>
            <a:off x="558088" y="2461870"/>
            <a:ext cx="2184832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Allocated Chunk</a:t>
            </a:r>
          </a:p>
        </p:txBody>
      </p:sp>
      <p:pic>
        <p:nvPicPr>
          <p:cNvPr id="158" name="slide_9.m4a" descr="slide_9.m4a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502400" y="501015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263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